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16" r:id="rId1"/>
    <p:sldMasterId id="2147483828" r:id="rId2"/>
  </p:sldMasterIdLst>
  <p:notesMasterIdLst>
    <p:notesMasterId r:id="rId16"/>
  </p:notesMasterIdLst>
  <p:handoutMasterIdLst>
    <p:handoutMasterId r:id="rId17"/>
  </p:handoutMasterIdLst>
  <p:sldIdLst>
    <p:sldId id="346" r:id="rId3"/>
    <p:sldId id="336" r:id="rId4"/>
    <p:sldId id="319" r:id="rId5"/>
    <p:sldId id="335" r:id="rId6"/>
    <p:sldId id="330" r:id="rId7"/>
    <p:sldId id="342" r:id="rId8"/>
    <p:sldId id="344" r:id="rId9"/>
    <p:sldId id="349" r:id="rId10"/>
    <p:sldId id="351" r:id="rId11"/>
    <p:sldId id="345" r:id="rId12"/>
    <p:sldId id="348" r:id="rId13"/>
    <p:sldId id="340" r:id="rId14"/>
    <p:sldId id="341" r:id="rId15"/>
  </p:sldIdLst>
  <p:sldSz cx="12192000" cy="6858000"/>
  <p:notesSz cx="9296400" cy="7010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76" autoAdjust="0"/>
    <p:restoredTop sz="94291" autoAdjust="0"/>
  </p:normalViewPr>
  <p:slideViewPr>
    <p:cSldViewPr snapToGrid="0">
      <p:cViewPr>
        <p:scale>
          <a:sx n="120" d="100"/>
          <a:sy n="120" d="100"/>
        </p:scale>
        <p:origin x="-114" y="-1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00" d="100"/>
          <a:sy n="100" d="100"/>
        </p:scale>
        <p:origin x="-2406" y="-7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Θέση ημερομηνίας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7F916719-67C3-4B51-A78B-9758F623EB36}" type="datetimeFigureOut">
              <a:rPr lang="en-US" smtClean="0"/>
              <a:t>11/18/2020</a:t>
            </a:fld>
            <a:endParaRPr lang="en-US"/>
          </a:p>
        </p:txBody>
      </p:sp>
      <p:sp>
        <p:nvSpPr>
          <p:cNvPr id="4" name="Θέση υποσέλιδου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Θέση αριθμού διαφάνειας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C5A75CAD-1F05-466F-A2A6-280BFE92B40C}" type="slidenum">
              <a:rPr lang="en-US" smtClean="0"/>
              <a:t>‹#›</a:t>
            </a:fld>
            <a:endParaRPr lang="en-US"/>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776" y="6652349"/>
            <a:ext cx="1972757" cy="329589"/>
          </a:xfrm>
          <a:prstGeom prst="rect">
            <a:avLst/>
          </a:prstGeom>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32" y="6680810"/>
            <a:ext cx="770832" cy="301128"/>
          </a:xfrm>
          <a:prstGeom prst="rect">
            <a:avLst/>
          </a:prstGeom>
        </p:spPr>
      </p:pic>
    </p:spTree>
    <p:extLst>
      <p:ext uri="{BB962C8B-B14F-4D97-AF65-F5344CB8AC3E}">
        <p14:creationId xmlns:p14="http://schemas.microsoft.com/office/powerpoint/2010/main" val="30663176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2311400" y="525463"/>
            <a:ext cx="4673600" cy="2628900"/>
          </a:xfrm>
          <a:prstGeom prst="rect">
            <a:avLst/>
          </a:prstGeom>
        </p:spPr>
        <p:txBody>
          <a:bodyPr lIns="93177" tIns="46589" rIns="93177" bIns="46589"/>
          <a:lstStyle/>
          <a:p>
            <a:endParaRPr/>
          </a:p>
        </p:txBody>
      </p:sp>
      <p:sp>
        <p:nvSpPr>
          <p:cNvPr id="110" name="Shape 110"/>
          <p:cNvSpPr>
            <a:spLocks noGrp="1"/>
          </p:cNvSpPr>
          <p:nvPr>
            <p:ph type="body" sz="quarter" idx="1"/>
          </p:nvPr>
        </p:nvSpPr>
        <p:spPr>
          <a:xfrm>
            <a:off x="1239520" y="3329940"/>
            <a:ext cx="6817360" cy="3154680"/>
          </a:xfrm>
          <a:prstGeom prst="rect">
            <a:avLst/>
          </a:prstGeom>
        </p:spPr>
        <p:txBody>
          <a:bodyPr lIns="93177" tIns="46589" rIns="93177" bIns="46589"/>
          <a:lstStyle/>
          <a:p>
            <a:endParaRPr/>
          </a:p>
        </p:txBody>
      </p:sp>
    </p:spTree>
    <p:extLst>
      <p:ext uri="{BB962C8B-B14F-4D97-AF65-F5344CB8AC3E}">
        <p14:creationId xmlns:p14="http://schemas.microsoft.com/office/powerpoint/2010/main" val="93000284"/>
      </p:ext>
    </p:extLst>
  </p:cSld>
  <p:clrMap bg1="lt1" tx1="dk1" bg2="lt2" tx2="dk2" accent1="accent1" accent2="accent2" accent3="accent3" accent4="accent4" accent5="accent5" accent6="accent6" hlink="hlink" folHlink="folHlink"/>
  <p:hf hdr="0" ftr="0" dt="0"/>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Ladies and Gentlemen, Distinguished guests, </a:t>
            </a:r>
          </a:p>
          <a:p>
            <a:r>
              <a:rPr lang="en-US" dirty="0"/>
              <a:t>First of all I want to thank the HAEE for the opportunity for us to participate in the Congress.</a:t>
            </a:r>
          </a:p>
          <a:p>
            <a:r>
              <a:rPr lang="en-US" dirty="0"/>
              <a:t>The presentation is about the IPR, as a new pole….</a:t>
            </a:r>
          </a:p>
          <a:p>
            <a:endParaRPr lang="en-US" dirty="0"/>
          </a:p>
        </p:txBody>
      </p:sp>
    </p:spTree>
    <p:extLst>
      <p:ext uri="{BB962C8B-B14F-4D97-AF65-F5344CB8AC3E}">
        <p14:creationId xmlns:p14="http://schemas.microsoft.com/office/powerpoint/2010/main" val="1331408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Engineering Department of the Technical University of Crete</a:t>
            </a:r>
          </a:p>
        </p:txBody>
      </p:sp>
    </p:spTree>
    <p:extLst>
      <p:ext uri="{BB962C8B-B14F-4D97-AF65-F5344CB8AC3E}">
        <p14:creationId xmlns:p14="http://schemas.microsoft.com/office/powerpoint/2010/main" val="83994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the Inst. May provide opinion on the usual env reports submitted during the Work Program of an awarded block </a:t>
            </a:r>
          </a:p>
        </p:txBody>
      </p:sp>
    </p:spTree>
    <p:extLst>
      <p:ext uri="{BB962C8B-B14F-4D97-AF65-F5344CB8AC3E}">
        <p14:creationId xmlns:p14="http://schemas.microsoft.com/office/powerpoint/2010/main" val="288354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Summarizing, </a:t>
            </a:r>
            <a:r>
              <a:rPr lang="en-US" dirty="0">
                <a:latin typeface="Calibri" panose="020F0502020204030204" pitchFamily="34" charset="0"/>
                <a:cs typeface="Calibri" panose="020F0502020204030204" pitchFamily="34" charset="0"/>
              </a:rPr>
              <a:t>Although the energy sector transformation procedure has started, it well known also that the transitional period </a:t>
            </a:r>
            <a:r>
              <a:rPr lang="en-US" dirty="0"/>
              <a:t>to a carbon free Era </a:t>
            </a:r>
            <a:r>
              <a:rPr lang="en-US" dirty="0">
                <a:latin typeface="Calibri" panose="020F0502020204030204" pitchFamily="34" charset="0"/>
                <a:cs typeface="Calibri" panose="020F0502020204030204" pitchFamily="34" charset="0"/>
              </a:rPr>
              <a:t>will last for decades. In the meantime, gas and less oil will be part of the energy mix proportion.</a:t>
            </a:r>
          </a:p>
          <a:p>
            <a:endParaRPr lang="en-US" dirty="0"/>
          </a:p>
        </p:txBody>
      </p:sp>
    </p:spTree>
    <p:extLst>
      <p:ext uri="{BB962C8B-B14F-4D97-AF65-F5344CB8AC3E}">
        <p14:creationId xmlns:p14="http://schemas.microsoft.com/office/powerpoint/2010/main" val="2090283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788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talking about a new </a:t>
            </a:r>
            <a:r>
              <a:rPr lang="en-US" dirty="0" err="1"/>
              <a:t>inst</a:t>
            </a:r>
            <a:r>
              <a:rPr lang="en-US" dirty="0"/>
              <a:t>, which was …established back in Jan. 2019. </a:t>
            </a:r>
          </a:p>
          <a:p>
            <a:r>
              <a:rPr lang="en-US" dirty="0"/>
              <a:t>It is worth to say that the scientific board as well as the researchers of it, present with many years of experience in all disciplines covered by the Inst..</a:t>
            </a:r>
          </a:p>
        </p:txBody>
      </p:sp>
    </p:spTree>
    <p:extLst>
      <p:ext uri="{BB962C8B-B14F-4D97-AF65-F5344CB8AC3E}">
        <p14:creationId xmlns:p14="http://schemas.microsoft.com/office/powerpoint/2010/main" val="22176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Why another Institute?</a:t>
            </a:r>
          </a:p>
          <a:p>
            <a:r>
              <a:rPr lang="en-US" dirty="0"/>
              <a:t>First of all, ….</a:t>
            </a:r>
          </a:p>
          <a:p>
            <a:r>
              <a:rPr lang="en-US" dirty="0"/>
              <a:t>Secondly considering that Greece is a frontier…  There are </a:t>
            </a:r>
            <a:r>
              <a:rPr lang="en-US" kern="1200" dirty="0">
                <a:solidFill>
                  <a:prstClr val="black"/>
                </a:solidFill>
                <a:latin typeface="Calibri" panose="020F0502020204030204" pitchFamily="34" charset="0"/>
                <a:cs typeface="Calibri" panose="020F0502020204030204" pitchFamily="34" charset="0"/>
              </a:rPr>
              <a:t>Specific challenges d/t its complicated geology, the deep to  ultra-deep water depths, the rough subsea morphology, connected to the active tectonic setting etc.,  while there should be an environmental friendly exploitation of oil reserves due to the highly developed tourism sector. This provides the </a:t>
            </a:r>
            <a:r>
              <a:rPr lang="en-US" kern="1200" dirty="0" err="1">
                <a:solidFill>
                  <a:prstClr val="black"/>
                </a:solidFill>
                <a:latin typeface="Calibri" panose="020F0502020204030204" pitchFamily="34" charset="0"/>
                <a:cs typeface="Calibri" panose="020F0502020204030204" pitchFamily="34" charset="0"/>
              </a:rPr>
              <a:t>inst</a:t>
            </a:r>
            <a:r>
              <a:rPr lang="en-US" kern="1200" dirty="0">
                <a:solidFill>
                  <a:prstClr val="black"/>
                </a:solidFill>
                <a:latin typeface="Calibri" panose="020F0502020204030204" pitchFamily="34" charset="0"/>
                <a:cs typeface="Calibri" panose="020F0502020204030204" pitchFamily="34" charset="0"/>
              </a:rPr>
              <a:t> with a lot of work…</a:t>
            </a:r>
          </a:p>
          <a:p>
            <a:r>
              <a:rPr lang="en-US" kern="1200" dirty="0">
                <a:solidFill>
                  <a:prstClr val="black"/>
                </a:solidFill>
                <a:latin typeface="Calibri" panose="020F0502020204030204" pitchFamily="34" charset="0"/>
                <a:cs typeface="Calibri" panose="020F0502020204030204" pitchFamily="34" charset="0"/>
              </a:rPr>
              <a:t>Third, this is going to be … the first </a:t>
            </a:r>
          </a:p>
          <a:p>
            <a:r>
              <a:rPr lang="en-US" kern="1200" dirty="0">
                <a:solidFill>
                  <a:prstClr val="black"/>
                </a:solidFill>
                <a:latin typeface="Calibri" panose="020F0502020204030204" pitchFamily="34" charset="0"/>
                <a:cs typeface="Calibri" panose="020F0502020204030204" pitchFamily="34" charset="0"/>
              </a:rPr>
              <a:t>This Institute may well be developed to … a hub of technical knowledge, to provide high specialized educational standards, to enhance the economic growth of the Chania /Crete and to underline, d/t its location, the geopolitical and geostrategic significance of the Island.</a:t>
            </a:r>
          </a:p>
          <a:p>
            <a:r>
              <a:rPr lang="en-US" kern="1200" dirty="0">
                <a:solidFill>
                  <a:prstClr val="black"/>
                </a:solidFill>
                <a:latin typeface="Calibri" panose="020F0502020204030204" pitchFamily="34" charset="0"/>
                <a:cs typeface="Calibri" panose="020F0502020204030204" pitchFamily="34" charset="0"/>
              </a:rPr>
              <a:t>Last but not least, … the new Inst may act …</a:t>
            </a:r>
            <a:endParaRPr lang="en-US" dirty="0"/>
          </a:p>
        </p:txBody>
      </p:sp>
    </p:spTree>
    <p:extLst>
      <p:ext uri="{BB962C8B-B14F-4D97-AF65-F5344CB8AC3E}">
        <p14:creationId xmlns:p14="http://schemas.microsoft.com/office/powerpoint/2010/main" val="165462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about the Inst, the TUC as a host allocated….</a:t>
            </a:r>
          </a:p>
          <a:p>
            <a:r>
              <a:rPr lang="en-US" dirty="0"/>
              <a:t>Renovation was made following the FORTH standards for safety &amp; security.</a:t>
            </a:r>
          </a:p>
          <a:p>
            <a:endParaRPr lang="en-US" dirty="0"/>
          </a:p>
          <a:p>
            <a:r>
              <a:rPr lang="en-US" dirty="0"/>
              <a:t>Furthermore, a financial support under a Sponsorship Agreement by HELPE group, will enable us to move fast and secure the near future.</a:t>
            </a:r>
          </a:p>
        </p:txBody>
      </p:sp>
    </p:spTree>
    <p:extLst>
      <p:ext uri="{BB962C8B-B14F-4D97-AF65-F5344CB8AC3E}">
        <p14:creationId xmlns:p14="http://schemas.microsoft.com/office/powerpoint/2010/main" val="412144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are the main research directions of the new Inst., each with a separate Division.</a:t>
            </a:r>
          </a:p>
          <a:p>
            <a:endParaRPr lang="en-US" dirty="0"/>
          </a:p>
          <a:p>
            <a:r>
              <a:rPr lang="en-US" dirty="0"/>
              <a:t>Fundamental (basic) and applied ….</a:t>
            </a:r>
          </a:p>
        </p:txBody>
      </p:sp>
    </p:spTree>
    <p:extLst>
      <p:ext uri="{BB962C8B-B14F-4D97-AF65-F5344CB8AC3E}">
        <p14:creationId xmlns:p14="http://schemas.microsoft.com/office/powerpoint/2010/main" val="239754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Software (Petrel &amp; </a:t>
            </a:r>
            <a:r>
              <a:rPr lang="en-US" dirty="0" err="1">
                <a:latin typeface="Calibri" panose="020F0502020204030204" pitchFamily="34" charset="0"/>
                <a:cs typeface="Calibri" panose="020F0502020204030204" pitchFamily="34" charset="0"/>
              </a:rPr>
              <a:t>PetroMod</a:t>
            </a:r>
            <a:r>
              <a:rPr lang="en-US"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Schlumberger)</a:t>
            </a:r>
            <a:r>
              <a:rPr lang="en-US"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We have also conducted .. Applied </a:t>
            </a:r>
          </a:p>
          <a:p>
            <a:r>
              <a:rPr lang="en-US" dirty="0">
                <a:latin typeface="Calibri" panose="020F0502020204030204" pitchFamily="34" charset="0"/>
                <a:cs typeface="Calibri" panose="020F0502020204030204" pitchFamily="34" charset="0"/>
              </a:rPr>
              <a:t>There is developed a semi-</a:t>
            </a:r>
            <a:endParaRPr lang="en-US" dirty="0"/>
          </a:p>
        </p:txBody>
      </p:sp>
    </p:spTree>
    <p:extLst>
      <p:ext uri="{BB962C8B-B14F-4D97-AF65-F5344CB8AC3E}">
        <p14:creationId xmlns:p14="http://schemas.microsoft.com/office/powerpoint/2010/main" val="328383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Capture, Utilization, and Storage (</a:t>
            </a:r>
            <a:r>
              <a:rPr lang="en-US" i="1" dirty="0"/>
              <a:t>CCUS</a:t>
            </a:r>
            <a:r>
              <a:rPr lang="en-US" dirty="0"/>
              <a:t>) is a gas injection technology that enables the storage of CO 2 underground.</a:t>
            </a:r>
          </a:p>
        </p:txBody>
      </p:sp>
    </p:spTree>
    <p:extLst>
      <p:ext uri="{BB962C8B-B14F-4D97-AF65-F5344CB8AC3E}">
        <p14:creationId xmlns:p14="http://schemas.microsoft.com/office/powerpoint/2010/main" val="348386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Production Division</a:t>
            </a:r>
          </a:p>
        </p:txBody>
      </p:sp>
    </p:spTree>
    <p:extLst>
      <p:ext uri="{BB962C8B-B14F-4D97-AF65-F5344CB8AC3E}">
        <p14:creationId xmlns:p14="http://schemas.microsoft.com/office/powerpoint/2010/main" val="378763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705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AB603-D513-4950-8B3B-4FD21FA2A7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AA929CA-A083-482A-8E78-F8396B4A56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E89E7B9-760C-45B7-8E79-77B5B747F93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9C86E4F4-9296-4370-9CAD-F0DE03617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AFAFA0-4066-4F0E-AB73-2632E3C7135A}"/>
              </a:ext>
            </a:extLst>
          </p:cNvPr>
          <p:cNvSpPr>
            <a:spLocks noGrp="1"/>
          </p:cNvSpPr>
          <p:nvPr>
            <p:ph type="sldNum" sz="quarter" idx="12"/>
          </p:nvPr>
        </p:nvSpPr>
        <p:spPr/>
        <p:txBody>
          <a:bodyPr/>
          <a:lstStyle/>
          <a:p>
            <a:fld id="{BE5EF285-D540-4729-A149-DE4290C5231F}" type="slidenum">
              <a:rPr lang="en-US" smtClean="0"/>
              <a:t>‹#›</a:t>
            </a:fld>
            <a:endParaRPr lang="en-US"/>
          </a:p>
        </p:txBody>
      </p:sp>
    </p:spTree>
    <p:extLst>
      <p:ext uri="{BB962C8B-B14F-4D97-AF65-F5344CB8AC3E}">
        <p14:creationId xmlns:p14="http://schemas.microsoft.com/office/powerpoint/2010/main" val="2944947505"/>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CF3AC-D322-419B-959B-9B5E644DE6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4A17993-F9EF-4DD1-8B7F-1BCDA7F99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182152-9E32-4680-944D-7F036FABA7C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65A047B0-0DB6-4E83-B68C-94A4523CC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017874B-7C20-419F-A1BF-911E7DD2318E}"/>
              </a:ext>
            </a:extLst>
          </p:cNvPr>
          <p:cNvSpPr>
            <a:spLocks noGrp="1"/>
          </p:cNvSpPr>
          <p:nvPr>
            <p:ph type="sldNum" sz="quarter" idx="12"/>
          </p:nvPr>
        </p:nvSpPr>
        <p:spPr/>
        <p:txBody>
          <a:bodyPr/>
          <a:lstStyle/>
          <a:p>
            <a:fld id="{BE5EF285-D540-4729-A149-DE4290C5231F}" type="slidenum">
              <a:rPr lang="en-US" smtClean="0"/>
              <a:t>‹#›</a:t>
            </a:fld>
            <a:endParaRPr lang="en-US"/>
          </a:p>
        </p:txBody>
      </p:sp>
    </p:spTree>
    <p:extLst>
      <p:ext uri="{BB962C8B-B14F-4D97-AF65-F5344CB8AC3E}">
        <p14:creationId xmlns:p14="http://schemas.microsoft.com/office/powerpoint/2010/main" val="198289186"/>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2FDF652-7A77-4741-B13F-08CE18DE29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6E269EB-ADEE-4274-9A69-30FC94C37F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C5183A-16D5-4B97-959F-8B12454FDC3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E0CCC1EB-C542-4981-97C9-2D5FFC122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DBB0CA-D4BE-41A9-9CC8-0A28E9525AED}"/>
              </a:ext>
            </a:extLst>
          </p:cNvPr>
          <p:cNvSpPr>
            <a:spLocks noGrp="1"/>
          </p:cNvSpPr>
          <p:nvPr>
            <p:ph type="sldNum" sz="quarter" idx="12"/>
          </p:nvPr>
        </p:nvSpPr>
        <p:spPr/>
        <p:txBody>
          <a:bodyPr/>
          <a:lstStyle/>
          <a:p>
            <a:fld id="{BE5EF285-D540-4729-A149-DE4290C5231F}" type="slidenum">
              <a:rPr lang="en-US" smtClean="0"/>
              <a:t>‹#›</a:t>
            </a:fld>
            <a:endParaRPr lang="en-US"/>
          </a:p>
        </p:txBody>
      </p:sp>
    </p:spTree>
    <p:extLst>
      <p:ext uri="{BB962C8B-B14F-4D97-AF65-F5344CB8AC3E}">
        <p14:creationId xmlns:p14="http://schemas.microsoft.com/office/powerpoint/2010/main" val="3931872218"/>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1D25B-852C-438C-A162-3008E49FA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AF49E49-10B5-4C0B-AA7D-DF9551F151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BA5BAFC-1E43-4DF6-8C2F-9F8FCC64B0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F5E74676-9AB8-45A7-A0FE-EE71CEDBD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83F613-CA80-47D3-B6B6-1684041CC5F9}"/>
              </a:ext>
            </a:extLst>
          </p:cNvPr>
          <p:cNvSpPr>
            <a:spLocks noGrp="1"/>
          </p:cNvSpPr>
          <p:nvPr>
            <p:ph type="sldNum" sz="quarter" idx="12"/>
          </p:nvPr>
        </p:nvSpPr>
        <p:spPr/>
        <p:txBody>
          <a:bodyPr/>
          <a:lstStyle/>
          <a:p>
            <a:fld id="{4A64EE49-A504-4E76-8311-B547A3A5E4D0}" type="slidenum">
              <a:rPr lang="en-US" smtClean="0"/>
              <a:t>‹#›</a:t>
            </a:fld>
            <a:endParaRPr lang="en-US"/>
          </a:p>
        </p:txBody>
      </p:sp>
    </p:spTree>
    <p:extLst>
      <p:ext uri="{BB962C8B-B14F-4D97-AF65-F5344CB8AC3E}">
        <p14:creationId xmlns:p14="http://schemas.microsoft.com/office/powerpoint/2010/main" val="2034579385"/>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52E85-3962-4C50-BCD3-D06E260FC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0134BA-DAD6-4A4F-9ED5-C6AB2CF79E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96AC52-AB43-424B-80C2-13F04C124A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6A36B1CE-7398-49B5-A2A4-E623945B5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999524-A147-4F3F-A84B-465237810948}"/>
              </a:ext>
            </a:extLst>
          </p:cNvPr>
          <p:cNvSpPr>
            <a:spLocks noGrp="1"/>
          </p:cNvSpPr>
          <p:nvPr>
            <p:ph type="sldNum" sz="quarter" idx="12"/>
          </p:nvPr>
        </p:nvSpPr>
        <p:spPr/>
        <p:txBody>
          <a:bodyPr/>
          <a:lstStyle/>
          <a:p>
            <a:fld id="{4A64EE49-A504-4E76-8311-B547A3A5E4D0}" type="slidenum">
              <a:rPr lang="en-US" smtClean="0"/>
              <a:t>‹#›</a:t>
            </a:fld>
            <a:endParaRPr lang="en-US"/>
          </a:p>
        </p:txBody>
      </p:sp>
    </p:spTree>
    <p:extLst>
      <p:ext uri="{BB962C8B-B14F-4D97-AF65-F5344CB8AC3E}">
        <p14:creationId xmlns:p14="http://schemas.microsoft.com/office/powerpoint/2010/main" val="3419839110"/>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26C41-A917-4DA2-99FD-9DF9472D40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A61C171-CB09-47D6-B8EA-0553EDD6F1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05B6F1C-C23F-4A50-92CA-5B18885F466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16AB0F06-3E98-43BA-8F45-7A484A0D9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9344CA-96E9-44ED-9529-3D900DD8AA04}"/>
              </a:ext>
            </a:extLst>
          </p:cNvPr>
          <p:cNvSpPr>
            <a:spLocks noGrp="1"/>
          </p:cNvSpPr>
          <p:nvPr>
            <p:ph type="sldNum" sz="quarter" idx="12"/>
          </p:nvPr>
        </p:nvSpPr>
        <p:spPr/>
        <p:txBody>
          <a:bodyPr/>
          <a:lstStyle/>
          <a:p>
            <a:fld id="{4A64EE49-A504-4E76-8311-B547A3A5E4D0}" type="slidenum">
              <a:rPr lang="en-US" smtClean="0"/>
              <a:t>‹#›</a:t>
            </a:fld>
            <a:endParaRPr lang="en-US"/>
          </a:p>
        </p:txBody>
      </p:sp>
    </p:spTree>
    <p:extLst>
      <p:ext uri="{BB962C8B-B14F-4D97-AF65-F5344CB8AC3E}">
        <p14:creationId xmlns:p14="http://schemas.microsoft.com/office/powerpoint/2010/main" val="3880846994"/>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89067F-7099-499A-A832-22CEECF44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A46822-BB95-45E3-91D2-DEED61080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20421EA-CBAE-4226-8612-2E093FD8B1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BCDC18A-6239-4BA2-BE03-E09280D281D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F6A7F68C-02BC-4341-9551-032B413A1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11B0A57-EC9A-44CE-8B6A-67F18FF0366C}"/>
              </a:ext>
            </a:extLst>
          </p:cNvPr>
          <p:cNvSpPr>
            <a:spLocks noGrp="1"/>
          </p:cNvSpPr>
          <p:nvPr>
            <p:ph type="sldNum" sz="quarter" idx="12"/>
          </p:nvPr>
        </p:nvSpPr>
        <p:spPr/>
        <p:txBody>
          <a:bodyPr/>
          <a:lstStyle/>
          <a:p>
            <a:fld id="{4A64EE49-A504-4E76-8311-B547A3A5E4D0}" type="slidenum">
              <a:rPr lang="en-US" smtClean="0"/>
              <a:t>‹#›</a:t>
            </a:fld>
            <a:endParaRPr lang="en-US"/>
          </a:p>
        </p:txBody>
      </p:sp>
    </p:spTree>
    <p:extLst>
      <p:ext uri="{BB962C8B-B14F-4D97-AF65-F5344CB8AC3E}">
        <p14:creationId xmlns:p14="http://schemas.microsoft.com/office/powerpoint/2010/main" val="2338865100"/>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107D7B-626C-4B11-B511-719159EEEE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1DBBF7-76DE-490B-AFB6-38E0F6711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79AE2E8-0C46-48D3-B848-D28D353FA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8EDF449-53EC-4128-8B9D-8452B630F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B8A1FAF-7A94-43A7-BC6B-26CA79FC29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9DE5CC6-5D6A-4F1D-87FE-72AA5E92F29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xmlns="" id="{7402F3EB-106B-460E-BB63-68C156CDD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D70C307-FA88-43DF-ACE6-7B959B196DF1}"/>
              </a:ext>
            </a:extLst>
          </p:cNvPr>
          <p:cNvSpPr>
            <a:spLocks noGrp="1"/>
          </p:cNvSpPr>
          <p:nvPr>
            <p:ph type="sldNum" sz="quarter" idx="12"/>
          </p:nvPr>
        </p:nvSpPr>
        <p:spPr/>
        <p:txBody>
          <a:bodyPr/>
          <a:lstStyle/>
          <a:p>
            <a:fld id="{4A64EE49-A504-4E76-8311-B547A3A5E4D0}" type="slidenum">
              <a:rPr lang="en-US" smtClean="0"/>
              <a:t>‹#›</a:t>
            </a:fld>
            <a:endParaRPr lang="en-US"/>
          </a:p>
        </p:txBody>
      </p:sp>
    </p:spTree>
    <p:extLst>
      <p:ext uri="{BB962C8B-B14F-4D97-AF65-F5344CB8AC3E}">
        <p14:creationId xmlns:p14="http://schemas.microsoft.com/office/powerpoint/2010/main" val="3754242139"/>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19293-6D40-4F2A-9770-6F836330CA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04A6C87-1F35-40C0-B117-78AB742F404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xmlns="" id="{C4C762C0-3B09-4791-8E65-7C744D67B4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6844AB0-8CD0-4C40-BEC7-E0F74B9D50D5}"/>
              </a:ext>
            </a:extLst>
          </p:cNvPr>
          <p:cNvSpPr>
            <a:spLocks noGrp="1"/>
          </p:cNvSpPr>
          <p:nvPr>
            <p:ph type="sldNum" sz="quarter" idx="12"/>
          </p:nvPr>
        </p:nvSpPr>
        <p:spPr/>
        <p:txBody>
          <a:bodyPr/>
          <a:lstStyle/>
          <a:p>
            <a:fld id="{4A64EE49-A504-4E76-8311-B547A3A5E4D0}" type="slidenum">
              <a:rPr lang="en-US" smtClean="0"/>
              <a:t>‹#›</a:t>
            </a:fld>
            <a:endParaRPr lang="en-US"/>
          </a:p>
        </p:txBody>
      </p:sp>
    </p:spTree>
    <p:extLst>
      <p:ext uri="{BB962C8B-B14F-4D97-AF65-F5344CB8AC3E}">
        <p14:creationId xmlns:p14="http://schemas.microsoft.com/office/powerpoint/2010/main" val="4012522518"/>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4B317E-A0D5-4AB4-8DBD-374E23419E6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xmlns="" id="{8A9ADF35-3C8A-477E-84C6-A30BB6D45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FCB002A-70CC-4D06-A38E-54E871CDBCC9}"/>
              </a:ext>
            </a:extLst>
          </p:cNvPr>
          <p:cNvSpPr>
            <a:spLocks noGrp="1"/>
          </p:cNvSpPr>
          <p:nvPr>
            <p:ph type="sldNum" sz="quarter" idx="12"/>
          </p:nvPr>
        </p:nvSpPr>
        <p:spPr/>
        <p:txBody>
          <a:bodyPr/>
          <a:lstStyle/>
          <a:p>
            <a:fld id="{4A64EE49-A504-4E76-8311-B547A3A5E4D0}" type="slidenum">
              <a:rPr lang="en-US" smtClean="0"/>
              <a:t>‹#›</a:t>
            </a:fld>
            <a:endParaRPr lang="en-US"/>
          </a:p>
        </p:txBody>
      </p:sp>
    </p:spTree>
    <p:extLst>
      <p:ext uri="{BB962C8B-B14F-4D97-AF65-F5344CB8AC3E}">
        <p14:creationId xmlns:p14="http://schemas.microsoft.com/office/powerpoint/2010/main" val="3674617023"/>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5C5E17-3927-4696-87E6-6D9D76709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3D4FEEC-BB8F-4A17-83C6-75A5878FC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19113CD-E4D1-401D-8349-D1C602FEC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5532ACA-D194-45A4-AB7B-43D1041F6B7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69FBA75C-C381-439C-ADE4-E02A96762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92C9302-A358-46D7-AC8D-FD4CF64D9C65}"/>
              </a:ext>
            </a:extLst>
          </p:cNvPr>
          <p:cNvSpPr>
            <a:spLocks noGrp="1"/>
          </p:cNvSpPr>
          <p:nvPr>
            <p:ph type="sldNum" sz="quarter" idx="12"/>
          </p:nvPr>
        </p:nvSpPr>
        <p:spPr/>
        <p:txBody>
          <a:bodyPr/>
          <a:lstStyle/>
          <a:p>
            <a:fld id="{4A64EE49-A504-4E76-8311-B547A3A5E4D0}" type="slidenum">
              <a:rPr lang="en-US" smtClean="0"/>
              <a:t>‹#›</a:t>
            </a:fld>
            <a:endParaRPr lang="en-US"/>
          </a:p>
        </p:txBody>
      </p:sp>
    </p:spTree>
    <p:extLst>
      <p:ext uri="{BB962C8B-B14F-4D97-AF65-F5344CB8AC3E}">
        <p14:creationId xmlns:p14="http://schemas.microsoft.com/office/powerpoint/2010/main" val="8408966"/>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BF208A-FC55-44E0-9879-C9506DB23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31B9C8C-98DC-4343-86E7-BF41E5A611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D239E2-D442-481F-AABE-665EEC0258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666B6193-DC05-4873-BB17-7F5A4469A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F29F56-5374-4DC1-BCC8-62A0EB275B41}"/>
              </a:ext>
            </a:extLst>
          </p:cNvPr>
          <p:cNvSpPr>
            <a:spLocks noGrp="1"/>
          </p:cNvSpPr>
          <p:nvPr>
            <p:ph type="sldNum" sz="quarter" idx="12"/>
          </p:nvPr>
        </p:nvSpPr>
        <p:spPr/>
        <p:txBody>
          <a:bodyPr/>
          <a:lstStyle/>
          <a:p>
            <a:fld id="{BE5EF285-D540-4729-A149-DE4290C5231F}" type="slidenum">
              <a:rPr lang="en-US" smtClean="0"/>
              <a:t>‹#›</a:t>
            </a:fld>
            <a:endParaRPr lang="en-US"/>
          </a:p>
        </p:txBody>
      </p:sp>
    </p:spTree>
    <p:extLst>
      <p:ext uri="{BB962C8B-B14F-4D97-AF65-F5344CB8AC3E}">
        <p14:creationId xmlns:p14="http://schemas.microsoft.com/office/powerpoint/2010/main" val="4094619315"/>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62747D-7C21-4C38-A8A6-0295CF357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8C1C1A0-484F-41DB-AC17-C5729AC2FD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61E91AF-026E-4681-95BA-CB9F1FE8B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C012E8-53B4-4629-AC5A-19BE8CA811D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41957519-E6AA-4084-995B-778C395B55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985AFB-41B2-4907-B585-30DEDE90465E}"/>
              </a:ext>
            </a:extLst>
          </p:cNvPr>
          <p:cNvSpPr>
            <a:spLocks noGrp="1"/>
          </p:cNvSpPr>
          <p:nvPr>
            <p:ph type="sldNum" sz="quarter" idx="12"/>
          </p:nvPr>
        </p:nvSpPr>
        <p:spPr/>
        <p:txBody>
          <a:bodyPr/>
          <a:lstStyle/>
          <a:p>
            <a:fld id="{4A64EE49-A504-4E76-8311-B547A3A5E4D0}" type="slidenum">
              <a:rPr lang="en-US" smtClean="0"/>
              <a:t>‹#›</a:t>
            </a:fld>
            <a:endParaRPr lang="en-US"/>
          </a:p>
        </p:txBody>
      </p:sp>
    </p:spTree>
    <p:extLst>
      <p:ext uri="{BB962C8B-B14F-4D97-AF65-F5344CB8AC3E}">
        <p14:creationId xmlns:p14="http://schemas.microsoft.com/office/powerpoint/2010/main" val="2228937049"/>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CE970-4515-4215-8E98-46A88BFE62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4E9C4F3-BEF8-4BAC-9858-84A5EFFFBA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612C41-180A-44ED-840C-8A233B0CE2C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3CF1D64F-DC47-4AE1-9657-F16441003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8C4F32-DBA9-425E-B6E4-553E5D7A2D24}"/>
              </a:ext>
            </a:extLst>
          </p:cNvPr>
          <p:cNvSpPr>
            <a:spLocks noGrp="1"/>
          </p:cNvSpPr>
          <p:nvPr>
            <p:ph type="sldNum" sz="quarter" idx="12"/>
          </p:nvPr>
        </p:nvSpPr>
        <p:spPr/>
        <p:txBody>
          <a:bodyPr/>
          <a:lstStyle/>
          <a:p>
            <a:fld id="{4A64EE49-A504-4E76-8311-B547A3A5E4D0}" type="slidenum">
              <a:rPr lang="en-US" smtClean="0"/>
              <a:t>‹#›</a:t>
            </a:fld>
            <a:endParaRPr lang="en-US"/>
          </a:p>
        </p:txBody>
      </p:sp>
    </p:spTree>
    <p:extLst>
      <p:ext uri="{BB962C8B-B14F-4D97-AF65-F5344CB8AC3E}">
        <p14:creationId xmlns:p14="http://schemas.microsoft.com/office/powerpoint/2010/main" val="1397722040"/>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773497-ADB6-48E2-A797-EAC07AF8B3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D176462-9800-443E-A47F-F0ACF0B7F2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C2A0DD-B056-4B0C-A57A-52385267FD5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420B73CE-A0D5-459D-9F57-4D8BA1B27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48A355-CACE-44C4-9067-0C3868A7BE85}"/>
              </a:ext>
            </a:extLst>
          </p:cNvPr>
          <p:cNvSpPr>
            <a:spLocks noGrp="1"/>
          </p:cNvSpPr>
          <p:nvPr>
            <p:ph type="sldNum" sz="quarter" idx="12"/>
          </p:nvPr>
        </p:nvSpPr>
        <p:spPr/>
        <p:txBody>
          <a:bodyPr/>
          <a:lstStyle/>
          <a:p>
            <a:fld id="{4A64EE49-A504-4E76-8311-B547A3A5E4D0}" type="slidenum">
              <a:rPr lang="en-US" smtClean="0"/>
              <a:t>‹#›</a:t>
            </a:fld>
            <a:endParaRPr lang="en-US"/>
          </a:p>
        </p:txBody>
      </p:sp>
    </p:spTree>
    <p:extLst>
      <p:ext uri="{BB962C8B-B14F-4D97-AF65-F5344CB8AC3E}">
        <p14:creationId xmlns:p14="http://schemas.microsoft.com/office/powerpoint/2010/main" val="3283267974"/>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C38317-5894-4263-85E0-EA488FDC19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3BA9A10-D4BC-4ED9-A75B-557DE0A9619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xmlns="" id="{9515D29F-8892-430A-BB46-12ECEF330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7ADECF0-7A96-46A9-8BF2-2285D6CD6D42}"/>
              </a:ext>
            </a:extLst>
          </p:cNvPr>
          <p:cNvSpPr>
            <a:spLocks noGrp="1"/>
          </p:cNvSpPr>
          <p:nvPr>
            <p:ph type="sldNum" sz="quarter" idx="12"/>
          </p:nvPr>
        </p:nvSpPr>
        <p:spPr/>
        <p:txBody>
          <a:bodyPr/>
          <a:lstStyle/>
          <a:p>
            <a:fld id="{4A64EE49-A504-4E76-8311-B547A3A5E4D0}" type="slidenum">
              <a:rPr lang="en-US" smtClean="0"/>
              <a:t>‹#›</a:t>
            </a:fld>
            <a:endParaRPr lang="en-US"/>
          </a:p>
        </p:txBody>
      </p:sp>
    </p:spTree>
    <p:extLst>
      <p:ext uri="{BB962C8B-B14F-4D97-AF65-F5344CB8AC3E}">
        <p14:creationId xmlns:p14="http://schemas.microsoft.com/office/powerpoint/2010/main" val="1445609701"/>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A343D1-A65A-4CF6-8ECE-1DA8AA551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1A1A506-FCEA-4F12-AB8A-DA73347CED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3E6664C-166B-4DB6-867F-95CA68C9ED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3EF7C365-B9D5-4438-A568-2AFFCB97B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D1F1D6-594A-4FEB-BA4B-9A3971ABB724}"/>
              </a:ext>
            </a:extLst>
          </p:cNvPr>
          <p:cNvSpPr>
            <a:spLocks noGrp="1"/>
          </p:cNvSpPr>
          <p:nvPr>
            <p:ph type="sldNum" sz="quarter" idx="12"/>
          </p:nvPr>
        </p:nvSpPr>
        <p:spPr/>
        <p:txBody>
          <a:bodyPr/>
          <a:lstStyle/>
          <a:p>
            <a:fld id="{BE5EF285-D540-4729-A149-DE4290C5231F}" type="slidenum">
              <a:rPr lang="en-US" smtClean="0"/>
              <a:t>‹#›</a:t>
            </a:fld>
            <a:endParaRPr lang="en-US"/>
          </a:p>
        </p:txBody>
      </p:sp>
    </p:spTree>
    <p:extLst>
      <p:ext uri="{BB962C8B-B14F-4D97-AF65-F5344CB8AC3E}">
        <p14:creationId xmlns:p14="http://schemas.microsoft.com/office/powerpoint/2010/main" val="3449536281"/>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3C15BA-380A-4ACC-B194-4BAE330002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F4FCD6-E8FF-419F-9854-26A5D88BCB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06C4F7A-0580-4C00-A070-B88DAF3173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827DFE8-36AC-4FB7-883D-B004FD6B352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BE49A24B-C5F5-472D-8E96-8AF1927FDE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84D52B-405A-4056-9C20-D954567D8C30}"/>
              </a:ext>
            </a:extLst>
          </p:cNvPr>
          <p:cNvSpPr>
            <a:spLocks noGrp="1"/>
          </p:cNvSpPr>
          <p:nvPr>
            <p:ph type="sldNum" sz="quarter" idx="12"/>
          </p:nvPr>
        </p:nvSpPr>
        <p:spPr/>
        <p:txBody>
          <a:bodyPr/>
          <a:lstStyle/>
          <a:p>
            <a:fld id="{BE5EF285-D540-4729-A149-DE4290C5231F}" type="slidenum">
              <a:rPr lang="en-US" smtClean="0"/>
              <a:t>‹#›</a:t>
            </a:fld>
            <a:endParaRPr lang="en-US"/>
          </a:p>
        </p:txBody>
      </p:sp>
    </p:spTree>
    <p:extLst>
      <p:ext uri="{BB962C8B-B14F-4D97-AF65-F5344CB8AC3E}">
        <p14:creationId xmlns:p14="http://schemas.microsoft.com/office/powerpoint/2010/main" val="2187574734"/>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FE252F-B6E3-46CC-AEE8-4C41334B93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F1253BA-3260-461E-B222-7608C79278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08A8210-5327-433E-94B2-FF643C5253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DDAACE-4D78-4BC1-8821-2D61A21E29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8B19BCE-CE9B-41EF-86F0-E98E50475A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978601B-755D-4568-B5BE-0D315C10B0F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xmlns="" id="{EE9916AB-8D6B-4097-8C75-BC80AE5FE4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96508EB-4B9E-46D9-A08C-072F328A1F54}"/>
              </a:ext>
            </a:extLst>
          </p:cNvPr>
          <p:cNvSpPr>
            <a:spLocks noGrp="1"/>
          </p:cNvSpPr>
          <p:nvPr>
            <p:ph type="sldNum" sz="quarter" idx="12"/>
          </p:nvPr>
        </p:nvSpPr>
        <p:spPr/>
        <p:txBody>
          <a:bodyPr/>
          <a:lstStyle/>
          <a:p>
            <a:fld id="{BE5EF285-D540-4729-A149-DE4290C5231F}" type="slidenum">
              <a:rPr lang="en-US" smtClean="0"/>
              <a:t>‹#›</a:t>
            </a:fld>
            <a:endParaRPr lang="en-US"/>
          </a:p>
        </p:txBody>
      </p:sp>
    </p:spTree>
    <p:extLst>
      <p:ext uri="{BB962C8B-B14F-4D97-AF65-F5344CB8AC3E}">
        <p14:creationId xmlns:p14="http://schemas.microsoft.com/office/powerpoint/2010/main" val="1393222215"/>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11207-4150-4C08-B066-480D97770B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360124A-FC5A-499C-AF22-82A79EAF531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xmlns="" id="{A149A5B2-BADE-42A5-A0AA-136B85C9A8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23AF5CC-6CDB-4512-A2F3-CF597B2CDE8D}"/>
              </a:ext>
            </a:extLst>
          </p:cNvPr>
          <p:cNvSpPr>
            <a:spLocks noGrp="1"/>
          </p:cNvSpPr>
          <p:nvPr>
            <p:ph type="sldNum" sz="quarter" idx="12"/>
          </p:nvPr>
        </p:nvSpPr>
        <p:spPr/>
        <p:txBody>
          <a:bodyPr/>
          <a:lstStyle/>
          <a:p>
            <a:fld id="{BE5EF285-D540-4729-A149-DE4290C5231F}" type="slidenum">
              <a:rPr lang="en-US" smtClean="0"/>
              <a:t>‹#›</a:t>
            </a:fld>
            <a:endParaRPr lang="en-US"/>
          </a:p>
        </p:txBody>
      </p:sp>
    </p:spTree>
    <p:extLst>
      <p:ext uri="{BB962C8B-B14F-4D97-AF65-F5344CB8AC3E}">
        <p14:creationId xmlns:p14="http://schemas.microsoft.com/office/powerpoint/2010/main" val="27126596"/>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6D9E4AC-84CA-48E4-8C7F-2ADE54545F5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xmlns="" id="{450DC4C7-2414-48D0-8CF0-2C6B3F0607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6027495-FB09-4D15-A503-7A944F8F6494}"/>
              </a:ext>
            </a:extLst>
          </p:cNvPr>
          <p:cNvSpPr>
            <a:spLocks noGrp="1"/>
          </p:cNvSpPr>
          <p:nvPr>
            <p:ph type="sldNum" sz="quarter" idx="12"/>
          </p:nvPr>
        </p:nvSpPr>
        <p:spPr/>
        <p:txBody>
          <a:bodyPr/>
          <a:lstStyle/>
          <a:p>
            <a:fld id="{BE5EF285-D540-4729-A149-DE4290C5231F}" type="slidenum">
              <a:rPr lang="en-US" smtClean="0"/>
              <a:t>‹#›</a:t>
            </a:fld>
            <a:endParaRPr lang="en-US"/>
          </a:p>
        </p:txBody>
      </p:sp>
    </p:spTree>
    <p:extLst>
      <p:ext uri="{BB962C8B-B14F-4D97-AF65-F5344CB8AC3E}">
        <p14:creationId xmlns:p14="http://schemas.microsoft.com/office/powerpoint/2010/main" val="2692763295"/>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D10B1-5CB5-4EB8-995C-DD8318F65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44E06D3-4B0F-4797-8BEE-53C18A9207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8209E68-CEAB-43B2-8737-12FF944ED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2FDF9AB-BB6D-4F19-BE7E-467F48EA7D6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9EDE9B9E-D560-4255-BCFF-A8D841F06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9AD9F7-9517-490B-ADB9-FD8336C15142}"/>
              </a:ext>
            </a:extLst>
          </p:cNvPr>
          <p:cNvSpPr>
            <a:spLocks noGrp="1"/>
          </p:cNvSpPr>
          <p:nvPr>
            <p:ph type="sldNum" sz="quarter" idx="12"/>
          </p:nvPr>
        </p:nvSpPr>
        <p:spPr/>
        <p:txBody>
          <a:bodyPr/>
          <a:lstStyle/>
          <a:p>
            <a:fld id="{BE5EF285-D540-4729-A149-DE4290C5231F}" type="slidenum">
              <a:rPr lang="en-US" smtClean="0"/>
              <a:t>‹#›</a:t>
            </a:fld>
            <a:endParaRPr lang="en-US"/>
          </a:p>
        </p:txBody>
      </p:sp>
    </p:spTree>
    <p:extLst>
      <p:ext uri="{BB962C8B-B14F-4D97-AF65-F5344CB8AC3E}">
        <p14:creationId xmlns:p14="http://schemas.microsoft.com/office/powerpoint/2010/main" val="579366027"/>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A6DD54-1BA4-4848-A60B-AE5E72B5A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0BA577-036E-40CE-8A71-3C4372516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50325B9-7EC2-4490-80F8-21C8AFF35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38CD167-B953-45AB-B6F9-F222FC33F81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5CE32E67-ABEF-476C-B3ED-3C49DFE9D2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2A172D4-DA0B-4E21-87AD-648E114479D6}"/>
              </a:ext>
            </a:extLst>
          </p:cNvPr>
          <p:cNvSpPr>
            <a:spLocks noGrp="1"/>
          </p:cNvSpPr>
          <p:nvPr>
            <p:ph type="sldNum" sz="quarter" idx="12"/>
          </p:nvPr>
        </p:nvSpPr>
        <p:spPr/>
        <p:txBody>
          <a:bodyPr/>
          <a:lstStyle/>
          <a:p>
            <a:fld id="{BE5EF285-D540-4729-A149-DE4290C5231F}" type="slidenum">
              <a:rPr lang="en-US" smtClean="0"/>
              <a:t>‹#›</a:t>
            </a:fld>
            <a:endParaRPr lang="en-US"/>
          </a:p>
        </p:txBody>
      </p:sp>
    </p:spTree>
    <p:extLst>
      <p:ext uri="{BB962C8B-B14F-4D97-AF65-F5344CB8AC3E}">
        <p14:creationId xmlns:p14="http://schemas.microsoft.com/office/powerpoint/2010/main" val="4119921414"/>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98308A6-7F60-4940-9E1C-5CFE3B9789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5C41082-A770-4758-9A61-AA2CAA58C5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68FDDB-8A49-43A0-BA64-4B089F0169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xmlns="" id="{108B5B46-3EB1-4F9E-963E-295F77C61A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999C816-F5CB-4517-928B-11A7AA475B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EF285-D540-4729-A149-DE4290C5231F}" type="slidenum">
              <a:rPr lang="en-US" smtClean="0"/>
              <a:t>‹#›</a:t>
            </a:fld>
            <a:endParaRPr lang="en-US"/>
          </a:p>
        </p:txBody>
      </p:sp>
    </p:spTree>
    <p:extLst>
      <p:ext uri="{BB962C8B-B14F-4D97-AF65-F5344CB8AC3E}">
        <p14:creationId xmlns:p14="http://schemas.microsoft.com/office/powerpoint/2010/main" val="197695859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8D95B38-464B-4F97-B1F1-3E6888A303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59F9769-E8B5-48F7-98C2-E9C289970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7EC58F-EC23-43B8-AB71-2487E1CE4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xmlns="" id="{8A3E96FD-5776-4798-93DC-F1F9009A6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3007A64-802B-4CA2-A3AC-B03270FE2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4EE49-A504-4E76-8311-B547A3A5E4D0}" type="slidenum">
              <a:rPr lang="en-US" smtClean="0"/>
              <a:t>‹#›</a:t>
            </a:fld>
            <a:endParaRPr lang="en-US"/>
          </a:p>
        </p:txBody>
      </p:sp>
    </p:spTree>
    <p:extLst>
      <p:ext uri="{BB962C8B-B14F-4D97-AF65-F5344CB8AC3E}">
        <p14:creationId xmlns:p14="http://schemas.microsoft.com/office/powerpoint/2010/main" val="50961482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15.jpe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5.jpe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hyperlink" Target="mailto:ipr@ipr.forth.gr"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9.jpeg"/><Relationship Id="rId5" Type="http://schemas.openxmlformats.org/officeDocument/2006/relationships/image" Target="../media/image8.tif"/><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11.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openxmlformats.org/officeDocument/2006/relationships/image" Target="../media/image12.jpe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openxmlformats.org/officeDocument/2006/relationships/image" Target="../media/image13.jpe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107955"/>
            <a:ext cx="12192000" cy="584775"/>
          </a:xfrm>
          <a:prstGeom prst="rect">
            <a:avLst/>
          </a:prstGeom>
          <a:noFill/>
          <a:ln w="9525">
            <a:noFill/>
            <a:miter lim="800000"/>
            <a:headEnd/>
            <a:tailEnd/>
          </a:ln>
          <a:effectLst>
            <a:outerShdw blurRad="685800" dist="50800" dir="4620000" sx="1000" sy="1000" algn="ctr" rotWithShape="0">
              <a:schemeClr val="bg1">
                <a:lumMod val="85000"/>
                <a:alpha val="31000"/>
              </a:schemeClr>
            </a:outerShdw>
          </a:effectLst>
        </p:spPr>
        <p:txBody>
          <a:bodyPr wrap="square">
            <a:spAutoFit/>
          </a:bodyPr>
          <a:lstStyle/>
          <a:p>
            <a:pPr algn="ctr" hangingPunct="1">
              <a:defRPr/>
            </a:pP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Institute of Petroleum Research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 (</a:t>
            </a: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IPR-FORTH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a:t>
            </a:r>
            <a:endParaRPr lang="en-US" sz="3200" b="1" kern="1200" dirty="0">
              <a:solidFill>
                <a:srgbClr val="1F497D"/>
              </a:solidFill>
              <a:latin typeface="Arial" panose="020B0604020202020204" pitchFamily="34" charset="0"/>
              <a:ea typeface="Arial Unicode MS" pitchFamily="34" charset="-128"/>
              <a:cs typeface="Arial" panose="020B0604020202020204" pitchFamily="34" charset="0"/>
            </a:endParaRPr>
          </a:p>
        </p:txBody>
      </p:sp>
      <p:sp>
        <p:nvSpPr>
          <p:cNvPr id="10" name="Line 34"/>
          <p:cNvSpPr>
            <a:spLocks noChangeShapeType="1"/>
          </p:cNvSpPr>
          <p:nvPr/>
        </p:nvSpPr>
        <p:spPr bwMode="auto">
          <a:xfrm flipH="1">
            <a:off x="1596000" y="762000"/>
            <a:ext cx="9000000" cy="0"/>
          </a:xfrm>
          <a:prstGeom prst="line">
            <a:avLst/>
          </a:prstGeom>
          <a:noFill/>
          <a:ln w="381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3200" dirty="0">
              <a:solidFill>
                <a:prstClr val="black"/>
              </a:solidFill>
              <a:cs typeface="Arial" panose="020B0604020202020204" pitchFamily="34" charset="0"/>
            </a:endParaRPr>
          </a:p>
        </p:txBody>
      </p:sp>
      <p:sp>
        <p:nvSpPr>
          <p:cNvPr id="9" name="TextBox 8">
            <a:extLst>
              <a:ext uri="{FF2B5EF4-FFF2-40B4-BE49-F238E27FC236}">
                <a16:creationId xmlns:a16="http://schemas.microsoft.com/office/drawing/2014/main" xmlns="" id="{7572A82E-53CD-774B-BC77-2446C47A7037}"/>
              </a:ext>
            </a:extLst>
          </p:cNvPr>
          <p:cNvSpPr txBox="1"/>
          <p:nvPr/>
        </p:nvSpPr>
        <p:spPr>
          <a:xfrm>
            <a:off x="4671492" y="5359021"/>
            <a:ext cx="2198038" cy="800219"/>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November 2020</a:t>
            </a:r>
          </a:p>
          <a:p>
            <a:pPr algn="ctr"/>
            <a:r>
              <a:rPr lang="en-US" sz="2200" dirty="0">
                <a:latin typeface="Calibri" panose="020F0502020204030204" pitchFamily="34" charset="0"/>
                <a:cs typeface="Calibri" panose="020F0502020204030204" pitchFamily="34" charset="0"/>
              </a:rPr>
              <a:t>Chania, Crete</a:t>
            </a:r>
          </a:p>
        </p:txBody>
      </p:sp>
      <p:sp>
        <p:nvSpPr>
          <p:cNvPr id="12" name="TextBox 11">
            <a:extLst>
              <a:ext uri="{FF2B5EF4-FFF2-40B4-BE49-F238E27FC236}">
                <a16:creationId xmlns:a16="http://schemas.microsoft.com/office/drawing/2014/main" xmlns="" id="{364689EA-65AF-4907-A8D9-FB8D72262A6E}"/>
              </a:ext>
            </a:extLst>
          </p:cNvPr>
          <p:cNvSpPr txBox="1"/>
          <p:nvPr/>
        </p:nvSpPr>
        <p:spPr>
          <a:xfrm>
            <a:off x="1596000" y="1554669"/>
            <a:ext cx="9000000" cy="1384995"/>
          </a:xfrm>
          <a:prstGeom prst="rect">
            <a:avLst/>
          </a:prstGeom>
          <a:noFill/>
        </p:spPr>
        <p:txBody>
          <a:bodyPr wrap="square">
            <a:spAutoFit/>
          </a:bodyPr>
          <a:lstStyle/>
          <a:p>
            <a:pPr algn="ctr"/>
            <a:r>
              <a:rPr lang="en-US" sz="2800" b="1" i="1" dirty="0">
                <a:effectLst>
                  <a:glow rad="88900">
                    <a:schemeClr val="accent1">
                      <a:alpha val="25000"/>
                    </a:schemeClr>
                  </a:glow>
                  <a:outerShdw sx="1000" sy="1000" algn="ctr" rotWithShape="0">
                    <a:srgbClr val="000000">
                      <a:alpha val="35000"/>
                    </a:srgbClr>
                  </a:outerShdw>
                  <a:reflection endPos="0" dir="5400000" sy="-100000" algn="bl" rotWithShape="0"/>
                </a:effectLst>
                <a:latin typeface="Calibri" panose="020F0502020204030204" pitchFamily="34" charset="0"/>
                <a:cs typeface="Calibri" panose="020F0502020204030204" pitchFamily="34" charset="0"/>
              </a:rPr>
              <a:t>A new pole for Research and Innovation in the Eastern Mediterranean: The Institute of Petroleum Research (IPR) /Foundation for Research and Technology - Hellas (FORTH)</a:t>
            </a:r>
          </a:p>
        </p:txBody>
      </p:sp>
      <p:grpSp>
        <p:nvGrpSpPr>
          <p:cNvPr id="2" name="Group 1">
            <a:extLst>
              <a:ext uri="{FF2B5EF4-FFF2-40B4-BE49-F238E27FC236}">
                <a16:creationId xmlns:a16="http://schemas.microsoft.com/office/drawing/2014/main" xmlns="" id="{C69A1CE6-9D6A-4EF2-9023-79357AAEA467}"/>
              </a:ext>
            </a:extLst>
          </p:cNvPr>
          <p:cNvGrpSpPr/>
          <p:nvPr/>
        </p:nvGrpSpPr>
        <p:grpSpPr>
          <a:xfrm>
            <a:off x="9465000" y="5759131"/>
            <a:ext cx="2620985" cy="1023235"/>
            <a:chOff x="9465000" y="5759131"/>
            <a:chExt cx="2620985" cy="1023235"/>
          </a:xfrm>
        </p:grpSpPr>
        <p:grpSp>
          <p:nvGrpSpPr>
            <p:cNvPr id="4" name="Ομάδα 3"/>
            <p:cNvGrpSpPr/>
            <p:nvPr/>
          </p:nvGrpSpPr>
          <p:grpSpPr>
            <a:xfrm>
              <a:off x="9785685" y="5759131"/>
              <a:ext cx="2300300" cy="733738"/>
              <a:chOff x="8448525" y="5873107"/>
              <a:chExt cx="2147475" cy="577933"/>
            </a:xfrm>
          </p:grpSpPr>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8525" y="5873107"/>
                <a:ext cx="1750133" cy="398434"/>
              </a:xfrm>
              <a:prstGeom prst="rect">
                <a:avLst/>
              </a:prstGeom>
            </p:spPr>
          </p:pic>
          <p:sp>
            <p:nvSpPr>
              <p:cNvPr id="7" name="TextBox 6"/>
              <p:cNvSpPr txBox="1"/>
              <p:nvPr/>
            </p:nvSpPr>
            <p:spPr>
              <a:xfrm>
                <a:off x="8448525" y="6283330"/>
                <a:ext cx="2147475" cy="167710"/>
              </a:xfrm>
              <a:prstGeom prst="rect">
                <a:avLst/>
              </a:prstGeom>
              <a:noFill/>
            </p:spPr>
            <p:txBody>
              <a:bodyPr wrap="square" rtlCol="0">
                <a:spAutoFit/>
              </a:bodyPr>
              <a:lstStyle/>
              <a:p>
                <a:r>
                  <a:rPr lang="en-US" sz="900" b="1" dirty="0">
                    <a:solidFill>
                      <a:schemeClr val="tx1">
                        <a:lumMod val="65000"/>
                        <a:lumOff val="35000"/>
                      </a:schemeClr>
                    </a:solidFill>
                  </a:rPr>
                  <a:t>FOUNDATION FOR RESEARCH AND TECHNOLOGY - HELLAS</a:t>
                </a:r>
              </a:p>
            </p:txBody>
          </p:sp>
        </p:grpSp>
        <p:pic>
          <p:nvPicPr>
            <p:cNvPr id="3" name="Picture 2">
              <a:extLst>
                <a:ext uri="{FF2B5EF4-FFF2-40B4-BE49-F238E27FC236}">
                  <a16:creationId xmlns:a16="http://schemas.microsoft.com/office/drawing/2014/main" xmlns="" id="{244D0C1A-C2AF-4446-872D-925576B376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448" t="83684"/>
            <a:stretch/>
          </p:blipFill>
          <p:spPr>
            <a:xfrm>
              <a:off x="9465000" y="6623310"/>
              <a:ext cx="2604943" cy="159056"/>
            </a:xfrm>
            <a:prstGeom prst="rect">
              <a:avLst/>
            </a:prstGeom>
          </p:spPr>
        </p:pic>
      </p:grpSp>
    </p:spTree>
    <p:extLst>
      <p:ext uri="{BB962C8B-B14F-4D97-AF65-F5344CB8AC3E}">
        <p14:creationId xmlns:p14="http://schemas.microsoft.com/office/powerpoint/2010/main" val="389021831"/>
      </p:ext>
    </p:extLst>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107955"/>
            <a:ext cx="12192000" cy="584775"/>
          </a:xfrm>
          <a:prstGeom prst="rect">
            <a:avLst/>
          </a:prstGeom>
          <a:noFill/>
          <a:ln w="9525">
            <a:noFill/>
            <a:miter lim="800000"/>
            <a:headEnd/>
            <a:tailEnd/>
          </a:ln>
          <a:effectLst>
            <a:outerShdw blurRad="685800" dist="50800" dir="4620000" sx="1000" sy="1000" algn="ctr" rotWithShape="0">
              <a:schemeClr val="bg1">
                <a:lumMod val="85000"/>
                <a:alpha val="31000"/>
              </a:schemeClr>
            </a:outerShdw>
          </a:effectLst>
        </p:spPr>
        <p:txBody>
          <a:bodyPr wrap="square">
            <a:spAutoFit/>
          </a:bodyPr>
          <a:lstStyle/>
          <a:p>
            <a:pPr algn="ctr" hangingPunct="1">
              <a:defRPr/>
            </a:pP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Institute of Petroleum Research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 (</a:t>
            </a: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IPR-FORTH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a:t>
            </a:r>
            <a:endParaRPr lang="en-US" sz="3200" b="1" kern="1200" dirty="0">
              <a:solidFill>
                <a:srgbClr val="1F497D"/>
              </a:solidFill>
              <a:latin typeface="Arial" panose="020B0604020202020204" pitchFamily="34" charset="0"/>
              <a:ea typeface="Arial Unicode MS" pitchFamily="34" charset="-128"/>
              <a:cs typeface="Arial" panose="020B0604020202020204" pitchFamily="34" charset="0"/>
            </a:endParaRPr>
          </a:p>
        </p:txBody>
      </p:sp>
      <p:sp>
        <p:nvSpPr>
          <p:cNvPr id="10" name="Line 34"/>
          <p:cNvSpPr>
            <a:spLocks noChangeShapeType="1"/>
          </p:cNvSpPr>
          <p:nvPr/>
        </p:nvSpPr>
        <p:spPr bwMode="auto">
          <a:xfrm flipH="1">
            <a:off x="1596000" y="762000"/>
            <a:ext cx="9000000" cy="0"/>
          </a:xfrm>
          <a:prstGeom prst="line">
            <a:avLst/>
          </a:prstGeom>
          <a:noFill/>
          <a:ln w="381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3200" dirty="0">
              <a:solidFill>
                <a:prstClr val="black"/>
              </a:solidFill>
              <a:cs typeface="Arial" panose="020B0604020202020204" pitchFamily="34" charset="0"/>
            </a:endParaRPr>
          </a:p>
        </p:txBody>
      </p:sp>
      <p:sp>
        <p:nvSpPr>
          <p:cNvPr id="9" name="TextBox 8">
            <a:extLst>
              <a:ext uri="{FF2B5EF4-FFF2-40B4-BE49-F238E27FC236}">
                <a16:creationId xmlns:a16="http://schemas.microsoft.com/office/drawing/2014/main" xmlns="" id="{398CE628-29B0-2C40-B8FC-1C1677F9B514}"/>
              </a:ext>
            </a:extLst>
          </p:cNvPr>
          <p:cNvSpPr txBox="1"/>
          <p:nvPr/>
        </p:nvSpPr>
        <p:spPr>
          <a:xfrm>
            <a:off x="539931" y="870685"/>
            <a:ext cx="2898482"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2000" b="1" kern="1200" dirty="0">
                <a:solidFill>
                  <a:srgbClr val="1F497D"/>
                </a:solidFill>
                <a:latin typeface="Calibri" panose="020F0502020204030204" pitchFamily="34" charset="0"/>
                <a:ea typeface="Arial Unicode MS" pitchFamily="34" charset="-128"/>
                <a:cs typeface="Calibri" panose="020F0502020204030204" pitchFamily="34" charset="0"/>
              </a:rPr>
              <a:t>3. Safety and Environment</a:t>
            </a:r>
          </a:p>
          <a:p>
            <a:endParaRPr lang="en-US" sz="2000" b="1" i="1" kern="1200" dirty="0">
              <a:solidFill>
                <a:srgbClr val="1F497D"/>
              </a:solidFill>
              <a:latin typeface="Calibri" panose="020F0502020204030204" pitchFamily="34" charset="0"/>
              <a:ea typeface="Arial Unicode MS" pitchFamily="34" charset="-128"/>
              <a:cs typeface="Calibri" panose="020F0502020204030204" pitchFamily="34" charset="0"/>
            </a:endParaRPr>
          </a:p>
        </p:txBody>
      </p:sp>
      <p:sp>
        <p:nvSpPr>
          <p:cNvPr id="11" name="TextBox 10">
            <a:extLst>
              <a:ext uri="{FF2B5EF4-FFF2-40B4-BE49-F238E27FC236}">
                <a16:creationId xmlns:a16="http://schemas.microsoft.com/office/drawing/2014/main" xmlns="" id="{9482B989-4A3E-CA45-A0DC-F5F10E336099}"/>
              </a:ext>
            </a:extLst>
          </p:cNvPr>
          <p:cNvSpPr txBox="1"/>
          <p:nvPr/>
        </p:nvSpPr>
        <p:spPr>
          <a:xfrm>
            <a:off x="475484" y="1733154"/>
            <a:ext cx="11220269" cy="2139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lang="en-US" dirty="0">
                <a:latin typeface="Calibri" panose="020F0502020204030204" pitchFamily="34" charset="0"/>
                <a:cs typeface="Calibri" panose="020F0502020204030204" pitchFamily="34" charset="0"/>
              </a:rPr>
              <a:t>Research on the field of Bioremediation Technologies (biodegradation of hydrocarbon </a:t>
            </a:r>
          </a:p>
          <a:p>
            <a:pPr marR="0" algn="l" defTabSz="914400" rtl="0" fontAlgn="auto" latinLnBrk="0" hangingPunct="0">
              <a:lnSpc>
                <a:spcPct val="100000"/>
              </a:lnSpc>
              <a:spcBef>
                <a:spcPts val="600"/>
              </a:spcBef>
              <a:spcAft>
                <a:spcPts val="0"/>
              </a:spcAft>
              <a:buClrTx/>
              <a:buSzTx/>
              <a:tabLst/>
            </a:pPr>
            <a:r>
              <a:rPr lang="en-US" dirty="0">
                <a:latin typeface="Calibri" panose="020F0502020204030204" pitchFamily="34" charset="0"/>
                <a:cs typeface="Calibri" panose="020F0502020204030204" pitchFamily="34" charset="0"/>
              </a:rPr>
              <a:t>      contaminants on surface and deep waters – oil spills)</a:t>
            </a: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lang="en-US" dirty="0">
                <a:latin typeface="Calibri" panose="020F0502020204030204" pitchFamily="34" charset="0"/>
                <a:cs typeface="Calibri" panose="020F0502020204030204" pitchFamily="34" charset="0"/>
              </a:rPr>
              <a:t>Sediments decontamination &amp; environmental monitoring (</a:t>
            </a:r>
            <a:r>
              <a:rPr lang="en-US" dirty="0" err="1">
                <a:latin typeface="Calibri" panose="020F0502020204030204" pitchFamily="34" charset="0"/>
                <a:cs typeface="Calibri" panose="020F0502020204030204" pitchFamily="34" charset="0"/>
              </a:rPr>
              <a:t>landfarming</a:t>
            </a:r>
            <a:r>
              <a:rPr lang="en-US" dirty="0">
                <a:latin typeface="Calibri" panose="020F0502020204030204" pitchFamily="34" charset="0"/>
                <a:cs typeface="Calibri" panose="020F0502020204030204" pitchFamily="34" charset="0"/>
              </a:rPr>
              <a:t>)</a:t>
            </a:r>
          </a:p>
          <a:p>
            <a:pPr marL="285750" indent="-285750">
              <a:spcBef>
                <a:spcPts val="600"/>
              </a:spcBef>
              <a:buFont typeface="Wingdings" pitchFamily="2" charset="2"/>
              <a:buChar char="ü"/>
            </a:pPr>
            <a:r>
              <a:rPr lang="en-US" dirty="0">
                <a:latin typeface="Calibri" panose="020F0502020204030204" pitchFamily="34" charset="0"/>
                <a:cs typeface="Calibri" panose="020F0502020204030204" pitchFamily="34" charset="0"/>
              </a:rPr>
              <a:t>Microbiological and molecular characterization of Hydrocarbon degrading bacterial communities (q-PCR, flow cytometry)</a:t>
            </a:r>
          </a:p>
          <a:p>
            <a:pPr marL="285750" indent="-285750">
              <a:spcBef>
                <a:spcPts val="600"/>
              </a:spcBef>
              <a:buFont typeface="Wingdings" pitchFamily="2" charset="2"/>
              <a:buChar char="ü"/>
            </a:pPr>
            <a:r>
              <a:rPr lang="en-US" dirty="0">
                <a:latin typeface="Calibri" panose="020F0502020204030204" pitchFamily="34" charset="0"/>
                <a:cs typeface="Calibri" panose="020F0502020204030204" pitchFamily="34" charset="0"/>
              </a:rPr>
              <a:t>Modeling of oil spill fate and transport in the marine environment (MEDSLIK-III</a:t>
            </a:r>
            <a:r>
              <a:rPr lang="en-US" altLang="en-US"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p>
        </p:txBody>
      </p:sp>
      <p:sp>
        <p:nvSpPr>
          <p:cNvPr id="13" name="TextBox 12">
            <a:extLst>
              <a:ext uri="{FF2B5EF4-FFF2-40B4-BE49-F238E27FC236}">
                <a16:creationId xmlns:a16="http://schemas.microsoft.com/office/drawing/2014/main" xmlns="" id="{A550F855-6B5C-A744-A7E5-DA7BC49B042E}"/>
              </a:ext>
            </a:extLst>
          </p:cNvPr>
          <p:cNvSpPr txBox="1"/>
          <p:nvPr/>
        </p:nvSpPr>
        <p:spPr>
          <a:xfrm>
            <a:off x="477040" y="4163276"/>
            <a:ext cx="9795306" cy="21082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285750" indent="-285750">
              <a:spcBef>
                <a:spcPts val="600"/>
              </a:spcBef>
              <a:buFont typeface="Wingdings" panose="05000000000000000000" pitchFamily="2" charset="2"/>
              <a:buChar char="Ø"/>
            </a:pPr>
            <a:r>
              <a:rPr kumimoji="0" lang="en-US"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Numerous publications</a:t>
            </a:r>
            <a:r>
              <a:rPr lang="en-US" dirty="0">
                <a:latin typeface="Calibri" panose="020F0502020204030204" pitchFamily="34" charset="0"/>
                <a:cs typeface="Calibri" panose="020F0502020204030204" pitchFamily="34" charset="0"/>
              </a:rPr>
              <a:t>, as well as patents</a:t>
            </a:r>
          </a:p>
          <a:p>
            <a:pPr marL="285750" marR="0" indent="-285750" algn="l" defTabSz="914400" rtl="0" fontAlgn="auto" latinLnBrk="0" hangingPunct="0">
              <a:lnSpc>
                <a:spcPct val="100000"/>
              </a:lnSpc>
              <a:spcBef>
                <a:spcPts val="600"/>
              </a:spcBef>
              <a:spcAft>
                <a:spcPts val="0"/>
              </a:spcAft>
              <a:buClrTx/>
              <a:buSzTx/>
              <a:buFont typeface="Wingdings" panose="05000000000000000000" pitchFamily="2" charset="2"/>
              <a:buChar char="Ø"/>
              <a:tabLst/>
            </a:pPr>
            <a:r>
              <a:rPr lang="en-US" dirty="0">
                <a:latin typeface="Calibri" panose="020F0502020204030204" pitchFamily="34" charset="0"/>
                <a:cs typeface="Calibri" panose="020F0502020204030204" pitchFamily="34" charset="0"/>
              </a:rPr>
              <a:t>More than 10 EU funded projects on environmental clean up biotechnology (KILL SPILL</a:t>
            </a:r>
            <a:r>
              <a:rPr lang="el-G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p>
          <a:p>
            <a:pPr marL="285750" marR="0" indent="-285750" algn="l" defTabSz="914400" rtl="0" fontAlgn="auto" latinLnBrk="0" hangingPunct="0">
              <a:lnSpc>
                <a:spcPct val="100000"/>
              </a:lnSpc>
              <a:spcBef>
                <a:spcPts val="600"/>
              </a:spcBef>
              <a:spcAft>
                <a:spcPts val="0"/>
              </a:spcAft>
              <a:buClrTx/>
              <a:buSzTx/>
              <a:buFont typeface="Wingdings" panose="05000000000000000000" pitchFamily="2" charset="2"/>
              <a:buChar char="Ø"/>
              <a:tabLst/>
            </a:pPr>
            <a:r>
              <a:rPr lang="en-US" dirty="0">
                <a:latin typeface="Calibri" panose="020F0502020204030204" pitchFamily="34" charset="0"/>
                <a:cs typeface="Calibri" panose="020F0502020204030204" pitchFamily="34" charset="0"/>
              </a:rPr>
              <a:t>2 Postdoctoral funded projects on Deep Sea bioremediation of hydrocarbons</a:t>
            </a:r>
          </a:p>
          <a:p>
            <a:pPr marL="285750" indent="-285750">
              <a:spcBef>
                <a:spcPts val="600"/>
              </a:spcBef>
              <a:buFont typeface="Wingdings" panose="05000000000000000000" pitchFamily="2" charset="2"/>
              <a:buChar char="Ø"/>
            </a:pPr>
            <a:r>
              <a:rPr lang="en-US" dirty="0">
                <a:latin typeface="Calibri" panose="020F0502020204030204" pitchFamily="34" charset="0"/>
                <a:cs typeface="Calibri" panose="020F0502020204030204" pitchFamily="34" charset="0"/>
              </a:rPr>
              <a:t>Innovative product development for combating oil spills – bioremediation agents (</a:t>
            </a:r>
            <a:r>
              <a:rPr lang="en-US" dirty="0" err="1">
                <a:latin typeface="Calibri" panose="020F0502020204030204" pitchFamily="34" charset="0"/>
                <a:cs typeface="Calibri" panose="020F0502020204030204" pitchFamily="34" charset="0"/>
              </a:rPr>
              <a:t>bioPad</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Biosurfer</a:t>
            </a:r>
            <a:r>
              <a:rPr lang="en-US" dirty="0">
                <a:latin typeface="Calibri" panose="020F0502020204030204" pitchFamily="34" charset="0"/>
                <a:cs typeface="Calibri" panose="020F0502020204030204" pitchFamily="34" charset="0"/>
              </a:rPr>
              <a:t>)</a:t>
            </a:r>
          </a:p>
          <a:p>
            <a:pPr marL="285750" indent="-285750">
              <a:spcBef>
                <a:spcPts val="600"/>
              </a:spcBef>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endParaRPr kumimoji="0" lang="en-US" sz="16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14" name="TextBox 13">
            <a:extLst>
              <a:ext uri="{FF2B5EF4-FFF2-40B4-BE49-F238E27FC236}">
                <a16:creationId xmlns:a16="http://schemas.microsoft.com/office/drawing/2014/main" xmlns="" id="{015C0020-B83C-AB4B-813E-E0EB3D9DB0F3}"/>
              </a:ext>
            </a:extLst>
          </p:cNvPr>
          <p:cNvSpPr txBox="1"/>
          <p:nvPr/>
        </p:nvSpPr>
        <p:spPr>
          <a:xfrm>
            <a:off x="539931" y="1424589"/>
            <a:ext cx="563621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b="1" i="1" kern="1200" dirty="0">
                <a:solidFill>
                  <a:srgbClr val="1F497D"/>
                </a:solidFill>
                <a:latin typeface="Calibri" panose="020F0502020204030204" pitchFamily="34" charset="0"/>
                <a:ea typeface="Arial Unicode MS" pitchFamily="34" charset="-128"/>
                <a:cs typeface="Calibri" panose="020F0502020204030204" pitchFamily="34" charset="0"/>
              </a:rPr>
              <a:t>Existing Capabilities (collaboration with the </a:t>
            </a:r>
            <a:r>
              <a:rPr lang="en-US" b="1" i="1" kern="1200" dirty="0" err="1">
                <a:solidFill>
                  <a:srgbClr val="1F497D"/>
                </a:solidFill>
                <a:latin typeface="Calibri" panose="020F0502020204030204" pitchFamily="34" charset="0"/>
                <a:ea typeface="Arial Unicode MS" pitchFamily="34" charset="-128"/>
                <a:cs typeface="Calibri" panose="020F0502020204030204" pitchFamily="34" charset="0"/>
              </a:rPr>
              <a:t>EnvEng</a:t>
            </a:r>
            <a:r>
              <a:rPr lang="en-US" b="1" i="1" kern="1200" dirty="0">
                <a:solidFill>
                  <a:srgbClr val="1F497D"/>
                </a:solidFill>
                <a:latin typeface="Calibri" panose="020F0502020204030204" pitchFamily="34" charset="0"/>
                <a:ea typeface="Arial Unicode MS" pitchFamily="34" charset="-128"/>
                <a:cs typeface="Calibri" panose="020F0502020204030204" pitchFamily="34" charset="0"/>
              </a:rPr>
              <a:t>-TUC)</a:t>
            </a:r>
            <a:endParaRPr lang="en-US" sz="2000" b="1" kern="1200" dirty="0">
              <a:solidFill>
                <a:srgbClr val="1F497D"/>
              </a:solidFill>
              <a:latin typeface="Calibri" panose="020F0502020204030204" pitchFamily="34" charset="0"/>
              <a:ea typeface="Arial Unicode MS" pitchFamily="34" charset="-128"/>
              <a:cs typeface="Calibri" panose="020F0502020204030204" pitchFamily="34" charset="0"/>
            </a:endParaRPr>
          </a:p>
        </p:txBody>
      </p:sp>
      <p:sp>
        <p:nvSpPr>
          <p:cNvPr id="15" name="TextBox 14">
            <a:extLst>
              <a:ext uri="{FF2B5EF4-FFF2-40B4-BE49-F238E27FC236}">
                <a16:creationId xmlns:a16="http://schemas.microsoft.com/office/drawing/2014/main" xmlns="" id="{015C0020-B83C-AB4B-813E-E0EB3D9DB0F3}"/>
              </a:ext>
            </a:extLst>
          </p:cNvPr>
          <p:cNvSpPr txBox="1"/>
          <p:nvPr/>
        </p:nvSpPr>
        <p:spPr>
          <a:xfrm>
            <a:off x="539931" y="3914409"/>
            <a:ext cx="77200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b="1" i="1" kern="1200" dirty="0">
                <a:solidFill>
                  <a:srgbClr val="1F497D"/>
                </a:solidFill>
                <a:latin typeface="Calibri" panose="020F0502020204030204" pitchFamily="34" charset="0"/>
                <a:ea typeface="Arial Unicode MS" pitchFamily="34" charset="-128"/>
                <a:cs typeface="Calibri" panose="020F0502020204030204" pitchFamily="34" charset="0"/>
              </a:rPr>
              <a:t>Output</a:t>
            </a:r>
            <a:endParaRPr lang="en-US" sz="2000" b="1" kern="1200" dirty="0">
              <a:solidFill>
                <a:srgbClr val="1F497D"/>
              </a:solidFill>
              <a:latin typeface="Calibri" panose="020F0502020204030204" pitchFamily="34" charset="0"/>
              <a:ea typeface="Arial Unicode MS" pitchFamily="34" charset="-128"/>
              <a:cs typeface="Calibri" panose="020F0502020204030204" pitchFamily="34" charset="0"/>
            </a:endParaRPr>
          </a:p>
        </p:txBody>
      </p:sp>
      <p:grpSp>
        <p:nvGrpSpPr>
          <p:cNvPr id="18" name="Ομάδα 3">
            <a:extLst>
              <a:ext uri="{FF2B5EF4-FFF2-40B4-BE49-F238E27FC236}">
                <a16:creationId xmlns:a16="http://schemas.microsoft.com/office/drawing/2014/main" xmlns="" id="{385DAE66-946D-4FA6-A3BB-0F180C7FD011}"/>
              </a:ext>
            </a:extLst>
          </p:cNvPr>
          <p:cNvGrpSpPr/>
          <p:nvPr/>
        </p:nvGrpSpPr>
        <p:grpSpPr>
          <a:xfrm>
            <a:off x="9938509" y="5995145"/>
            <a:ext cx="2147475" cy="577933"/>
            <a:chOff x="8448525" y="5873107"/>
            <a:chExt cx="2147475" cy="577933"/>
          </a:xfrm>
        </p:grpSpPr>
        <p:pic>
          <p:nvPicPr>
            <p:cNvPr id="19" name="Εικόνα 5">
              <a:extLst>
                <a:ext uri="{FF2B5EF4-FFF2-40B4-BE49-F238E27FC236}">
                  <a16:creationId xmlns:a16="http://schemas.microsoft.com/office/drawing/2014/main" xmlns="" id="{D38B4670-3BBA-4FFF-BAF4-74B1680C3D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525" y="5873107"/>
              <a:ext cx="1750133" cy="398434"/>
            </a:xfrm>
            <a:prstGeom prst="rect">
              <a:avLst/>
            </a:prstGeom>
          </p:spPr>
        </p:pic>
        <p:sp>
          <p:nvSpPr>
            <p:cNvPr id="20" name="TextBox 19">
              <a:extLst>
                <a:ext uri="{FF2B5EF4-FFF2-40B4-BE49-F238E27FC236}">
                  <a16:creationId xmlns:a16="http://schemas.microsoft.com/office/drawing/2014/main" xmlns="" id="{618B3CDA-EC0C-42F1-840A-A9B7AAFBBC41}"/>
                </a:ext>
              </a:extLst>
            </p:cNvPr>
            <p:cNvSpPr txBox="1"/>
            <p:nvPr/>
          </p:nvSpPr>
          <p:spPr>
            <a:xfrm>
              <a:off x="8448525" y="6283330"/>
              <a:ext cx="2147475" cy="167710"/>
            </a:xfrm>
            <a:prstGeom prst="rect">
              <a:avLst/>
            </a:prstGeom>
            <a:noFill/>
          </p:spPr>
          <p:txBody>
            <a:bodyPr wrap="square" rtlCol="0">
              <a:spAutoFit/>
            </a:bodyPr>
            <a:lstStyle/>
            <a:p>
              <a:r>
                <a:rPr lang="en-US" sz="900" b="1" dirty="0">
                  <a:solidFill>
                    <a:schemeClr val="tx1">
                      <a:lumMod val="65000"/>
                      <a:lumOff val="35000"/>
                    </a:schemeClr>
                  </a:solidFill>
                </a:rPr>
                <a:t>FOUNDATION FOR RESEARCH AND TECHNOLOGY - HELLAS</a:t>
              </a:r>
            </a:p>
          </p:txBody>
        </p:sp>
      </p:grpSp>
      <p:pic>
        <p:nvPicPr>
          <p:cNvPr id="4" name="Picture 3">
            <a:extLst>
              <a:ext uri="{FF2B5EF4-FFF2-40B4-BE49-F238E27FC236}">
                <a16:creationId xmlns:a16="http://schemas.microsoft.com/office/drawing/2014/main" xmlns="" id="{AA9F7755-051A-4F07-8CA5-2C3D0873F0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45" t="8552" r="4561" b="8552"/>
          <a:stretch/>
        </p:blipFill>
        <p:spPr>
          <a:xfrm>
            <a:off x="9938509" y="914510"/>
            <a:ext cx="1750132" cy="1215845"/>
          </a:xfrm>
          <a:prstGeom prst="roundRect">
            <a:avLst/>
          </a:prstGeom>
        </p:spPr>
      </p:pic>
    </p:spTree>
    <p:extLst>
      <p:ext uri="{BB962C8B-B14F-4D97-AF65-F5344CB8AC3E}">
        <p14:creationId xmlns:p14="http://schemas.microsoft.com/office/powerpoint/2010/main" val="972268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107955"/>
            <a:ext cx="12192000" cy="584775"/>
          </a:xfrm>
          <a:prstGeom prst="rect">
            <a:avLst/>
          </a:prstGeom>
          <a:noFill/>
          <a:ln w="9525">
            <a:noFill/>
            <a:miter lim="800000"/>
            <a:headEnd/>
            <a:tailEnd/>
          </a:ln>
          <a:effectLst>
            <a:outerShdw blurRad="685800" dist="50800" dir="4620000" sx="1000" sy="1000" algn="ctr" rotWithShape="0">
              <a:schemeClr val="bg1">
                <a:lumMod val="85000"/>
                <a:alpha val="31000"/>
              </a:schemeClr>
            </a:outerShdw>
          </a:effectLst>
        </p:spPr>
        <p:txBody>
          <a:bodyPr wrap="square">
            <a:spAutoFit/>
          </a:bodyPr>
          <a:lstStyle/>
          <a:p>
            <a:pPr algn="ctr" hangingPunct="1">
              <a:defRPr/>
            </a:pP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Institute of Petroleum Research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 (</a:t>
            </a: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IPR-FORTH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a:t>
            </a:r>
            <a:endParaRPr lang="en-US" sz="3200" b="1" kern="1200" dirty="0">
              <a:solidFill>
                <a:srgbClr val="1F497D"/>
              </a:solidFill>
              <a:latin typeface="Arial" panose="020B0604020202020204" pitchFamily="34" charset="0"/>
              <a:ea typeface="Arial Unicode MS" pitchFamily="34" charset="-128"/>
              <a:cs typeface="Arial" panose="020B0604020202020204" pitchFamily="34" charset="0"/>
            </a:endParaRPr>
          </a:p>
        </p:txBody>
      </p:sp>
      <p:sp>
        <p:nvSpPr>
          <p:cNvPr id="10" name="Line 34"/>
          <p:cNvSpPr>
            <a:spLocks noChangeShapeType="1"/>
          </p:cNvSpPr>
          <p:nvPr/>
        </p:nvSpPr>
        <p:spPr bwMode="auto">
          <a:xfrm flipH="1">
            <a:off x="1596000" y="762000"/>
            <a:ext cx="9000000" cy="0"/>
          </a:xfrm>
          <a:prstGeom prst="line">
            <a:avLst/>
          </a:prstGeom>
          <a:noFill/>
          <a:ln w="381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3200" dirty="0">
              <a:solidFill>
                <a:prstClr val="black"/>
              </a:solidFill>
              <a:cs typeface="Arial" panose="020B0604020202020204" pitchFamily="34" charset="0"/>
            </a:endParaRPr>
          </a:p>
        </p:txBody>
      </p:sp>
      <p:sp>
        <p:nvSpPr>
          <p:cNvPr id="16" name="Slide Number Placeholder 3">
            <a:extLst>
              <a:ext uri="{FF2B5EF4-FFF2-40B4-BE49-F238E27FC236}">
                <a16:creationId xmlns:a16="http://schemas.microsoft.com/office/drawing/2014/main" xmlns="" id="{3BE68B18-00C8-164B-87D7-5FD0F7434ED1}"/>
              </a:ext>
            </a:extLst>
          </p:cNvPr>
          <p:cNvSpPr txBox="1">
            <a:spLocks/>
          </p:cNvSpPr>
          <p:nvPr/>
        </p:nvSpPr>
        <p:spPr>
          <a:xfrm>
            <a:off x="11272904" y="5635847"/>
            <a:ext cx="230954" cy="220545"/>
          </a:xfrm>
          <a:prstGeom prst="rect">
            <a:avLst/>
          </a:prstGeom>
        </p:spPr>
        <p:txBody>
          <a:bodyPr vert="horz"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eaLnBrk="1" fontAlgn="auto" latinLnBrk="0" hangingPunct="1">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fld id="{86CB4B4D-7CA3-9044-876B-883B54F8677D}" type="slidenum">
              <a:rPr lang="en-US" smtClean="0"/>
              <a:pPr/>
              <a:t>11</a:t>
            </a:fld>
            <a:endParaRPr lang="en-US"/>
          </a:p>
        </p:txBody>
      </p:sp>
      <p:grpSp>
        <p:nvGrpSpPr>
          <p:cNvPr id="4" name="Group 3">
            <a:extLst>
              <a:ext uri="{FF2B5EF4-FFF2-40B4-BE49-F238E27FC236}">
                <a16:creationId xmlns:a16="http://schemas.microsoft.com/office/drawing/2014/main" xmlns="" id="{E0D0EF75-A209-40F6-8F31-C2A54DB8EF29}"/>
              </a:ext>
            </a:extLst>
          </p:cNvPr>
          <p:cNvGrpSpPr/>
          <p:nvPr/>
        </p:nvGrpSpPr>
        <p:grpSpPr>
          <a:xfrm>
            <a:off x="717618" y="902769"/>
            <a:ext cx="10324333" cy="4470707"/>
            <a:chOff x="493030" y="870685"/>
            <a:chExt cx="10324333" cy="4470707"/>
          </a:xfrm>
        </p:grpSpPr>
        <p:sp>
          <p:nvSpPr>
            <p:cNvPr id="28" name="TextBox 27">
              <a:extLst>
                <a:ext uri="{FF2B5EF4-FFF2-40B4-BE49-F238E27FC236}">
                  <a16:creationId xmlns:a16="http://schemas.microsoft.com/office/drawing/2014/main" xmlns="" id="{398CE628-29B0-2C40-B8FC-1C1677F9B514}"/>
                </a:ext>
              </a:extLst>
            </p:cNvPr>
            <p:cNvSpPr txBox="1"/>
            <p:nvPr/>
          </p:nvSpPr>
          <p:spPr>
            <a:xfrm>
              <a:off x="539931" y="870685"/>
              <a:ext cx="2898482"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2000" b="1" kern="1200" dirty="0">
                  <a:solidFill>
                    <a:srgbClr val="1F497D"/>
                  </a:solidFill>
                  <a:latin typeface="Calibri" panose="020F0502020204030204" pitchFamily="34" charset="0"/>
                  <a:ea typeface="Arial Unicode MS" pitchFamily="34" charset="-128"/>
                  <a:cs typeface="Calibri" panose="020F0502020204030204" pitchFamily="34" charset="0"/>
                </a:rPr>
                <a:t>3. Safety and Environment</a:t>
              </a:r>
            </a:p>
          </p:txBody>
        </p:sp>
        <p:sp>
          <p:nvSpPr>
            <p:cNvPr id="31" name="TextBox 30">
              <a:extLst>
                <a:ext uri="{FF2B5EF4-FFF2-40B4-BE49-F238E27FC236}">
                  <a16:creationId xmlns:a16="http://schemas.microsoft.com/office/drawing/2014/main" xmlns="" id="{A550F855-6B5C-A744-A7E5-DA7BC49B042E}"/>
                </a:ext>
              </a:extLst>
            </p:cNvPr>
            <p:cNvSpPr txBox="1"/>
            <p:nvPr/>
          </p:nvSpPr>
          <p:spPr>
            <a:xfrm>
              <a:off x="493030" y="2002020"/>
              <a:ext cx="10324333" cy="33393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kumimoji="0" lang="en-US" sz="1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Biochemical processes of oil degradation</a:t>
              </a: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endParaRPr lang="en-US" sz="1000" dirty="0">
                <a:latin typeface="Calibri" panose="020F0502020204030204" pitchFamily="34" charset="0"/>
                <a:cs typeface="Calibri" panose="020F0502020204030204" pitchFamily="34" charset="0"/>
              </a:endParaRPr>
            </a:p>
            <a:p>
              <a:pPr marL="285750" indent="-285750">
                <a:spcBef>
                  <a:spcPts val="600"/>
                </a:spcBef>
                <a:buFont typeface="Wingdings" pitchFamily="2" charset="2"/>
                <a:buChar char="ü"/>
              </a:pPr>
              <a:r>
                <a:rPr lang="en-US" dirty="0">
                  <a:latin typeface="Calibri" panose="020F0502020204030204" pitchFamily="34" charset="0"/>
                  <a:cs typeface="Calibri" panose="020F0502020204030204" pitchFamily="34" charset="0"/>
                </a:rPr>
                <a:t>Environmental Biotechnology</a:t>
              </a:r>
            </a:p>
            <a:p>
              <a:pPr marL="285750" indent="-285750">
                <a:spcBef>
                  <a:spcPts val="600"/>
                </a:spcBef>
                <a:buFont typeface="Wingdings" pitchFamily="2" charset="2"/>
                <a:buChar char="ü"/>
              </a:pPr>
              <a:endParaRPr lang="en-US" sz="1000" dirty="0">
                <a:latin typeface="Calibri" panose="020F0502020204030204" pitchFamily="34" charset="0"/>
                <a:cs typeface="Calibri" panose="020F0502020204030204" pitchFamily="34" charset="0"/>
              </a:endParaRPr>
            </a:p>
            <a:p>
              <a:pPr marL="285750" indent="-285750">
                <a:spcBef>
                  <a:spcPts val="600"/>
                </a:spcBef>
                <a:buFont typeface="Wingdings" pitchFamily="2" charset="2"/>
                <a:buChar char="ü"/>
              </a:pPr>
              <a:r>
                <a:rPr lang="en-US" dirty="0">
                  <a:latin typeface="Calibri" panose="020F0502020204030204" pitchFamily="34" charset="0"/>
                  <a:cs typeface="Calibri" panose="020F0502020204030204" pitchFamily="34" charset="0"/>
                </a:rPr>
                <a:t>Analysis and modeling of oil spill fate in the environment</a:t>
              </a:r>
            </a:p>
            <a:p>
              <a:pPr marL="285750" indent="-285750">
                <a:spcBef>
                  <a:spcPts val="600"/>
                </a:spcBef>
                <a:buFont typeface="Wingdings" pitchFamily="2" charset="2"/>
                <a:buChar char="ü"/>
              </a:pPr>
              <a:endParaRPr lang="en-US" sz="800" dirty="0">
                <a:latin typeface="Calibri" panose="020F0502020204030204" pitchFamily="34" charset="0"/>
                <a:cs typeface="Calibri" panose="020F0502020204030204" pitchFamily="34" charset="0"/>
              </a:endParaRPr>
            </a:p>
            <a:p>
              <a:pPr marL="285750" indent="-285750">
                <a:spcBef>
                  <a:spcPts val="600"/>
                </a:spcBef>
                <a:buFont typeface="Wingdings" pitchFamily="2" charset="2"/>
                <a:buChar char="ü"/>
              </a:pPr>
              <a:r>
                <a:rPr lang="en-US" dirty="0">
                  <a:latin typeface="Calibri" panose="020F0502020204030204" pitchFamily="34" charset="0"/>
                  <a:cs typeface="Calibri" panose="020F0502020204030204" pitchFamily="34" charset="0"/>
                </a:rPr>
                <a:t>Study of natural and old well leakages of Oil &amp; Gas</a:t>
              </a:r>
            </a:p>
            <a:p>
              <a:pPr>
                <a:spcBef>
                  <a:spcPts val="600"/>
                </a:spcBef>
              </a:pPr>
              <a:endParaRPr lang="en-US" sz="1200" dirty="0">
                <a:latin typeface="Calibri" panose="020F0502020204030204" pitchFamily="34" charset="0"/>
                <a:cs typeface="Calibri" panose="020F0502020204030204" pitchFamily="34" charset="0"/>
              </a:endParaRPr>
            </a:p>
            <a:p>
              <a:pPr>
                <a:spcBef>
                  <a:spcPts val="600"/>
                </a:spcBef>
              </a:pPr>
              <a:r>
                <a:rPr lang="en-US" sz="1800" u="sng" dirty="0">
                  <a:latin typeface="Calibri" panose="020F0502020204030204" pitchFamily="34" charset="0"/>
                  <a:cs typeface="Calibri" panose="020F0502020204030204" pitchFamily="34" charset="0"/>
                </a:rPr>
                <a:t>Application</a:t>
              </a:r>
              <a:r>
                <a:rPr lang="en-US" sz="1800" dirty="0">
                  <a:latin typeface="Calibri" panose="020F0502020204030204" pitchFamily="34" charset="0"/>
                  <a:cs typeface="Calibri" panose="020F0502020204030204" pitchFamily="34" charset="0"/>
                </a:rPr>
                <a:t>: To act as an </a:t>
              </a:r>
              <a:r>
                <a:rPr lang="en-US" dirty="0">
                  <a:latin typeface="Calibri" panose="020F0502020204030204" pitchFamily="34" charset="0"/>
                  <a:cs typeface="Calibri" panose="020F0502020204030204" pitchFamily="34" charset="0"/>
                </a:rPr>
                <a:t>Offshore Petroleum Regulator for Environment / connect with the Private sector (Env. Protection &amp; management companies </a:t>
              </a:r>
              <a:r>
                <a:rPr lang="en-US" i="1" dirty="0">
                  <a:latin typeface="Calibri" panose="020F0502020204030204" pitchFamily="34" charset="0"/>
                  <a:cs typeface="Calibri" panose="020F0502020204030204" pitchFamily="34" charset="0"/>
                </a:rPr>
                <a:t>and more</a:t>
              </a:r>
              <a:r>
                <a:rPr lang="en-US" dirty="0">
                  <a:latin typeface="Calibri" panose="020F0502020204030204" pitchFamily="34" charset="0"/>
                  <a:cs typeface="Calibri" panose="020F0502020204030204" pitchFamily="34" charset="0"/>
                </a:rPr>
                <a:t>) and Collaborate with the State </a:t>
              </a:r>
              <a:r>
                <a:rPr lang="en-US" dirty="0"/>
                <a:t>Competent Authority for Offshore Safety in Oil and Gas Operations (HHRM) - Law 4409/2016</a:t>
              </a:r>
              <a:endParaRPr lang="en-US"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xmlns="" id="{015C0020-B83C-AB4B-813E-E0EB3D9DB0F3}"/>
                </a:ext>
              </a:extLst>
            </p:cNvPr>
            <p:cNvSpPr txBox="1"/>
            <p:nvPr/>
          </p:nvSpPr>
          <p:spPr>
            <a:xfrm>
              <a:off x="539931" y="1448745"/>
              <a:ext cx="240065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2000" b="1" i="1" kern="1200" dirty="0">
                  <a:solidFill>
                    <a:srgbClr val="1F497D"/>
                  </a:solidFill>
                  <a:latin typeface="Calibri" panose="020F0502020204030204" pitchFamily="34" charset="0"/>
                  <a:ea typeface="Arial Unicode MS" pitchFamily="34" charset="-128"/>
                  <a:cs typeface="Calibri" panose="020F0502020204030204" pitchFamily="34" charset="0"/>
                </a:rPr>
                <a:t>Directions of research</a:t>
              </a:r>
              <a:endParaRPr lang="en-US" sz="2000" b="1" kern="1200" dirty="0">
                <a:solidFill>
                  <a:srgbClr val="1F497D"/>
                </a:solidFill>
                <a:latin typeface="Calibri" panose="020F0502020204030204" pitchFamily="34" charset="0"/>
                <a:ea typeface="Arial Unicode MS" pitchFamily="34" charset="-128"/>
                <a:cs typeface="Calibri" panose="020F0502020204030204" pitchFamily="34" charset="0"/>
              </a:endParaRPr>
            </a:p>
          </p:txBody>
        </p:sp>
      </p:grpSp>
      <p:grpSp>
        <p:nvGrpSpPr>
          <p:cNvPr id="19" name="Ομάδα 3">
            <a:extLst>
              <a:ext uri="{FF2B5EF4-FFF2-40B4-BE49-F238E27FC236}">
                <a16:creationId xmlns:a16="http://schemas.microsoft.com/office/drawing/2014/main" xmlns="" id="{793BA8C2-488E-4839-AC25-604BF41F78A6}"/>
              </a:ext>
            </a:extLst>
          </p:cNvPr>
          <p:cNvGrpSpPr/>
          <p:nvPr/>
        </p:nvGrpSpPr>
        <p:grpSpPr>
          <a:xfrm>
            <a:off x="9938509" y="5995145"/>
            <a:ext cx="2147475" cy="577933"/>
            <a:chOff x="8448525" y="5873107"/>
            <a:chExt cx="2147475" cy="577933"/>
          </a:xfrm>
        </p:grpSpPr>
        <p:pic>
          <p:nvPicPr>
            <p:cNvPr id="20" name="Εικόνα 5">
              <a:extLst>
                <a:ext uri="{FF2B5EF4-FFF2-40B4-BE49-F238E27FC236}">
                  <a16:creationId xmlns:a16="http://schemas.microsoft.com/office/drawing/2014/main" xmlns="" id="{3599A93F-0EAB-46C3-A67E-C4E3FDA6FD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525" y="5873107"/>
              <a:ext cx="1750133" cy="398434"/>
            </a:xfrm>
            <a:prstGeom prst="rect">
              <a:avLst/>
            </a:prstGeom>
          </p:spPr>
        </p:pic>
        <p:sp>
          <p:nvSpPr>
            <p:cNvPr id="21" name="TextBox 20">
              <a:extLst>
                <a:ext uri="{FF2B5EF4-FFF2-40B4-BE49-F238E27FC236}">
                  <a16:creationId xmlns:a16="http://schemas.microsoft.com/office/drawing/2014/main" xmlns="" id="{FFC2B83A-0BF8-4FC3-B6E7-ABA1E4139AD7}"/>
                </a:ext>
              </a:extLst>
            </p:cNvPr>
            <p:cNvSpPr txBox="1"/>
            <p:nvPr/>
          </p:nvSpPr>
          <p:spPr>
            <a:xfrm>
              <a:off x="8448525" y="6283330"/>
              <a:ext cx="2147475" cy="167710"/>
            </a:xfrm>
            <a:prstGeom prst="rect">
              <a:avLst/>
            </a:prstGeom>
            <a:noFill/>
          </p:spPr>
          <p:txBody>
            <a:bodyPr wrap="square" rtlCol="0">
              <a:spAutoFit/>
            </a:bodyPr>
            <a:lstStyle/>
            <a:p>
              <a:r>
                <a:rPr lang="en-US" sz="900" b="1" dirty="0">
                  <a:solidFill>
                    <a:schemeClr val="tx1">
                      <a:lumMod val="65000"/>
                      <a:lumOff val="35000"/>
                    </a:schemeClr>
                  </a:solidFill>
                </a:rPr>
                <a:t>FOUNDATION FOR RESEARCH AND TECHNOLOGY - HELLAS</a:t>
              </a:r>
            </a:p>
          </p:txBody>
        </p:sp>
      </p:grpSp>
      <p:sp>
        <p:nvSpPr>
          <p:cNvPr id="3" name="TextBox 2">
            <a:extLst>
              <a:ext uri="{FF2B5EF4-FFF2-40B4-BE49-F238E27FC236}">
                <a16:creationId xmlns:a16="http://schemas.microsoft.com/office/drawing/2014/main" xmlns="" id="{C450961C-8954-4AD7-BEB6-3FA5668C7AFE}"/>
              </a:ext>
            </a:extLst>
          </p:cNvPr>
          <p:cNvSpPr txBox="1"/>
          <p:nvPr/>
        </p:nvSpPr>
        <p:spPr>
          <a:xfrm>
            <a:off x="4240496" y="5512243"/>
            <a:ext cx="2801988" cy="461665"/>
          </a:xfrm>
          <a:prstGeom prst="rect">
            <a:avLst/>
          </a:prstGeom>
          <a:noFill/>
        </p:spPr>
        <p:txBody>
          <a:bodyPr wrap="square" rtlCol="0">
            <a:spAutoFit/>
          </a:bodyPr>
          <a:lstStyle/>
          <a:p>
            <a:pPr algn="ctr"/>
            <a:r>
              <a:rPr lang="en-US" sz="2400" b="1" dirty="0">
                <a:solidFill>
                  <a:schemeClr val="accent1">
                    <a:lumMod val="75000"/>
                  </a:schemeClr>
                </a:solidFill>
              </a:rPr>
              <a:t>SEIA, EIA, EBR</a:t>
            </a:r>
          </a:p>
        </p:txBody>
      </p:sp>
      <p:pic>
        <p:nvPicPr>
          <p:cNvPr id="5" name="Picture 4">
            <a:extLst>
              <a:ext uri="{FF2B5EF4-FFF2-40B4-BE49-F238E27FC236}">
                <a16:creationId xmlns:a16="http://schemas.microsoft.com/office/drawing/2014/main" xmlns="" id="{A32F4A5D-7F6D-4DA5-845C-60668BD91C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45" t="8552" r="4561" b="8552"/>
          <a:stretch/>
        </p:blipFill>
        <p:spPr>
          <a:xfrm>
            <a:off x="9938508" y="914510"/>
            <a:ext cx="1750133" cy="1215846"/>
          </a:xfrm>
          <a:prstGeom prst="roundRect">
            <a:avLst/>
          </a:prstGeom>
        </p:spPr>
      </p:pic>
    </p:spTree>
    <p:extLst>
      <p:ext uri="{BB962C8B-B14F-4D97-AF65-F5344CB8AC3E}">
        <p14:creationId xmlns:p14="http://schemas.microsoft.com/office/powerpoint/2010/main" val="500892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107955"/>
            <a:ext cx="12192000" cy="584775"/>
          </a:xfrm>
          <a:prstGeom prst="rect">
            <a:avLst/>
          </a:prstGeom>
          <a:noFill/>
          <a:ln w="9525">
            <a:noFill/>
            <a:miter lim="800000"/>
            <a:headEnd/>
            <a:tailEnd/>
          </a:ln>
          <a:effectLst>
            <a:outerShdw blurRad="685800" dist="50800" dir="4620000" sx="1000" sy="1000" algn="ctr" rotWithShape="0">
              <a:schemeClr val="bg1">
                <a:lumMod val="85000"/>
                <a:alpha val="31000"/>
              </a:schemeClr>
            </a:outerShdw>
          </a:effectLst>
        </p:spPr>
        <p:txBody>
          <a:bodyPr wrap="square">
            <a:spAutoFit/>
          </a:bodyPr>
          <a:lstStyle/>
          <a:p>
            <a:pPr algn="ctr" hangingPunct="1">
              <a:defRPr/>
            </a:pP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Institute of Petroleum Research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 (</a:t>
            </a: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IPR-FORTH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a:t>
            </a:r>
            <a:endParaRPr lang="en-US" sz="3200" b="1" kern="1200" dirty="0">
              <a:solidFill>
                <a:srgbClr val="1F497D"/>
              </a:solidFill>
              <a:latin typeface="Arial" panose="020B0604020202020204" pitchFamily="34" charset="0"/>
              <a:ea typeface="Arial Unicode MS" pitchFamily="34" charset="-128"/>
              <a:cs typeface="Arial" panose="020B0604020202020204" pitchFamily="34" charset="0"/>
            </a:endParaRPr>
          </a:p>
        </p:txBody>
      </p:sp>
      <p:sp>
        <p:nvSpPr>
          <p:cNvPr id="10" name="Line 34"/>
          <p:cNvSpPr>
            <a:spLocks noChangeShapeType="1"/>
          </p:cNvSpPr>
          <p:nvPr/>
        </p:nvSpPr>
        <p:spPr bwMode="auto">
          <a:xfrm flipH="1">
            <a:off x="1596000" y="762000"/>
            <a:ext cx="9000000" cy="0"/>
          </a:xfrm>
          <a:prstGeom prst="line">
            <a:avLst/>
          </a:prstGeom>
          <a:noFill/>
          <a:ln w="381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3200" dirty="0">
              <a:solidFill>
                <a:prstClr val="black"/>
              </a:solidFill>
              <a:cs typeface="Arial" panose="020B0604020202020204" pitchFamily="34" charset="0"/>
            </a:endParaRPr>
          </a:p>
        </p:txBody>
      </p:sp>
      <p:sp>
        <p:nvSpPr>
          <p:cNvPr id="9" name="TextBox 8">
            <a:extLst>
              <a:ext uri="{FF2B5EF4-FFF2-40B4-BE49-F238E27FC236}">
                <a16:creationId xmlns:a16="http://schemas.microsoft.com/office/drawing/2014/main" xmlns="" id="{9A432729-6F54-4342-AA68-300E05AE688C}"/>
              </a:ext>
            </a:extLst>
          </p:cNvPr>
          <p:cNvSpPr txBox="1"/>
          <p:nvPr/>
        </p:nvSpPr>
        <p:spPr>
          <a:xfrm>
            <a:off x="962527" y="864412"/>
            <a:ext cx="10726116" cy="4770537"/>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IPR is an energy research structure for Greece, established at the right point (location) and the right moment. The State should get asap advantage of it and grab the momentum. This is really a high reward Investment Opportunity !</a:t>
            </a:r>
            <a:endParaRPr lang="el-GR"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Our values and goals</a:t>
            </a:r>
          </a:p>
          <a:p>
            <a:endParaRPr lang="el-GR" sz="1200" dirty="0">
              <a:latin typeface="Calibri" panose="020F0502020204030204" pitchFamily="34" charset="0"/>
              <a:cs typeface="Calibri" panose="020F0502020204030204" pitchFamily="34" charset="0"/>
            </a:endParaRPr>
          </a:p>
          <a:p>
            <a:pPr marL="342900" indent="-342900">
              <a:buFont typeface="Wingdings" pitchFamily="2" charset="2"/>
              <a:buChar char="ü"/>
            </a:pPr>
            <a:r>
              <a:rPr lang="en-US" sz="2000" dirty="0">
                <a:latin typeface="Calibri" panose="020F0502020204030204" pitchFamily="34" charset="0"/>
                <a:cs typeface="Calibri" panose="020F0502020204030204" pitchFamily="34" charset="0"/>
              </a:rPr>
              <a:t>To present high operating standards</a:t>
            </a:r>
            <a:r>
              <a:rPr lang="el-GR" sz="2000" dirty="0">
                <a:latin typeface="Calibri" panose="020F0502020204030204" pitchFamily="34" charset="0"/>
                <a:cs typeface="Calibri" panose="020F0502020204030204" pitchFamily="34" charset="0"/>
              </a:rPr>
              <a:t> &amp;</a:t>
            </a:r>
            <a:r>
              <a:rPr lang="en-US" sz="2000" dirty="0">
                <a:latin typeface="Calibri" panose="020F0502020204030204" pitchFamily="34" charset="0"/>
                <a:cs typeface="Calibri" panose="020F0502020204030204" pitchFamily="34" charset="0"/>
              </a:rPr>
              <a:t> research excellence, coupled with sustainability</a:t>
            </a:r>
            <a:endParaRPr lang="el-GR" sz="2000" dirty="0">
              <a:latin typeface="Calibri" panose="020F0502020204030204" pitchFamily="34" charset="0"/>
              <a:cs typeface="Calibri" panose="020F0502020204030204" pitchFamily="34" charset="0"/>
            </a:endParaRPr>
          </a:p>
          <a:p>
            <a:pPr marL="342900" indent="-342900">
              <a:buFont typeface="Wingdings" pitchFamily="2" charset="2"/>
              <a:buChar char="ü"/>
            </a:pPr>
            <a:endParaRPr lang="el-GR" sz="800" dirty="0">
              <a:latin typeface="Calibri" panose="020F0502020204030204" pitchFamily="34" charset="0"/>
              <a:cs typeface="Calibri" panose="020F0502020204030204" pitchFamily="34" charset="0"/>
            </a:endParaRPr>
          </a:p>
          <a:p>
            <a:pPr marL="342900" indent="-342900">
              <a:buFont typeface="Wingdings" pitchFamily="2" charset="2"/>
              <a:buChar char="ü"/>
            </a:pPr>
            <a:r>
              <a:rPr lang="en-US" sz="2000" dirty="0">
                <a:latin typeface="Calibri" panose="020F0502020204030204" pitchFamily="34" charset="0"/>
                <a:cs typeface="Calibri" panose="020F0502020204030204" pitchFamily="34" charset="0"/>
              </a:rPr>
              <a:t>To keep and enhance IPR’s-FORTH credibility both in the scientific community and in the private sector (oil industry </a:t>
            </a:r>
            <a:r>
              <a:rPr lang="en-US" sz="2000" i="1" dirty="0">
                <a:latin typeface="Calibri" panose="020F0502020204030204" pitchFamily="34" charset="0"/>
                <a:cs typeface="Calibri" panose="020F0502020204030204" pitchFamily="34" charset="0"/>
              </a:rPr>
              <a:t>and beyond</a:t>
            </a:r>
            <a:r>
              <a:rPr lang="en-US" sz="2000" dirty="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a:p>
            <a:pPr marL="342900" indent="-342900">
              <a:buFont typeface="Wingdings" pitchFamily="2" charset="2"/>
              <a:buChar char="ü"/>
            </a:pPr>
            <a:endParaRPr lang="el-GR" sz="800" dirty="0">
              <a:latin typeface="Calibri" panose="020F0502020204030204" pitchFamily="34" charset="0"/>
              <a:cs typeface="Calibri" panose="020F0502020204030204" pitchFamily="34" charset="0"/>
            </a:endParaRPr>
          </a:p>
          <a:p>
            <a:pPr marL="342900" indent="-342900">
              <a:buFont typeface="Wingdings" pitchFamily="2" charset="2"/>
              <a:buChar char="ü"/>
            </a:pPr>
            <a:r>
              <a:rPr lang="en-US" sz="2000" dirty="0">
                <a:latin typeface="Calibri" panose="020F0502020204030204" pitchFamily="34" charset="0"/>
                <a:cs typeface="Calibri" panose="020F0502020204030204" pitchFamily="34" charset="0"/>
              </a:rPr>
              <a:t>To evolve as the Key/Reference Center, for Oil &amp; Gas R&amp;D in East Med.</a:t>
            </a:r>
          </a:p>
          <a:p>
            <a:pPr marL="342900" indent="-342900">
              <a:buFont typeface="Wingdings" pitchFamily="2" charset="2"/>
              <a:buChar char="ü"/>
            </a:pPr>
            <a:endParaRPr lang="en-US" sz="800" dirty="0">
              <a:latin typeface="Calibri" panose="020F0502020204030204" pitchFamily="34" charset="0"/>
              <a:cs typeface="Calibri" panose="020F0502020204030204" pitchFamily="34" charset="0"/>
            </a:endParaRPr>
          </a:p>
          <a:p>
            <a:pPr marL="342900" indent="-342900">
              <a:buFont typeface="Wingdings" pitchFamily="2" charset="2"/>
              <a:buChar char="ü"/>
            </a:pPr>
            <a:r>
              <a:rPr lang="en-US" sz="2000" dirty="0">
                <a:latin typeface="Calibri" panose="020F0502020204030204" pitchFamily="34" charset="0"/>
                <a:cs typeface="Calibri" panose="020F0502020204030204" pitchFamily="34" charset="0"/>
              </a:rPr>
              <a:t>To strengthen the portfolio, broadening our experience, seeking New Projects &amp; Collaboration Opportunities (CO2, CCUS, Gas Storage, Environmental monitoring &amp; modeling …) in the direction of decarbonization and enrichment of the energy mix with Renewables</a:t>
            </a:r>
          </a:p>
          <a:p>
            <a:pPr marL="342900" indent="-342900">
              <a:buFont typeface="Wingdings" pitchFamily="2" charset="2"/>
              <a:buChar char="ü"/>
            </a:pPr>
            <a:endParaRPr lang="en-US" sz="800" dirty="0">
              <a:latin typeface="Calibri" panose="020F0502020204030204" pitchFamily="34" charset="0"/>
              <a:cs typeface="Calibri" panose="020F0502020204030204" pitchFamily="34" charset="0"/>
            </a:endParaRPr>
          </a:p>
          <a:p>
            <a:pPr marL="342900" indent="-342900">
              <a:buFont typeface="Wingdings" pitchFamily="2" charset="2"/>
              <a:buChar char="ü"/>
            </a:pPr>
            <a:r>
              <a:rPr lang="en-US" sz="2000" dirty="0">
                <a:latin typeface="Calibri" panose="020F0502020204030204" pitchFamily="34" charset="0"/>
                <a:cs typeface="Calibri" panose="020F0502020204030204" pitchFamily="34" charset="0"/>
              </a:rPr>
              <a:t>To provide high educational standards through its expertise</a:t>
            </a:r>
          </a:p>
        </p:txBody>
      </p:sp>
      <p:grpSp>
        <p:nvGrpSpPr>
          <p:cNvPr id="14" name="Ομάδα 3">
            <a:extLst>
              <a:ext uri="{FF2B5EF4-FFF2-40B4-BE49-F238E27FC236}">
                <a16:creationId xmlns:a16="http://schemas.microsoft.com/office/drawing/2014/main" xmlns="" id="{F4855478-1589-4406-9E0C-36D7D9A05397}"/>
              </a:ext>
            </a:extLst>
          </p:cNvPr>
          <p:cNvGrpSpPr/>
          <p:nvPr/>
        </p:nvGrpSpPr>
        <p:grpSpPr>
          <a:xfrm>
            <a:off x="9938509" y="5995145"/>
            <a:ext cx="2147475" cy="577933"/>
            <a:chOff x="8448525" y="5873107"/>
            <a:chExt cx="2147475" cy="577933"/>
          </a:xfrm>
        </p:grpSpPr>
        <p:pic>
          <p:nvPicPr>
            <p:cNvPr id="15" name="Εικόνα 5">
              <a:extLst>
                <a:ext uri="{FF2B5EF4-FFF2-40B4-BE49-F238E27FC236}">
                  <a16:creationId xmlns:a16="http://schemas.microsoft.com/office/drawing/2014/main" xmlns="" id="{EE4BB6E1-7E04-4E89-8B4E-CE1427B5EA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525" y="5873107"/>
              <a:ext cx="1750133" cy="398434"/>
            </a:xfrm>
            <a:prstGeom prst="rect">
              <a:avLst/>
            </a:prstGeom>
          </p:spPr>
        </p:pic>
        <p:sp>
          <p:nvSpPr>
            <p:cNvPr id="16" name="TextBox 15">
              <a:extLst>
                <a:ext uri="{FF2B5EF4-FFF2-40B4-BE49-F238E27FC236}">
                  <a16:creationId xmlns:a16="http://schemas.microsoft.com/office/drawing/2014/main" xmlns="" id="{1DA268A9-99BB-49A6-9982-D4C865267EEF}"/>
                </a:ext>
              </a:extLst>
            </p:cNvPr>
            <p:cNvSpPr txBox="1"/>
            <p:nvPr/>
          </p:nvSpPr>
          <p:spPr>
            <a:xfrm>
              <a:off x="8448525" y="6283330"/>
              <a:ext cx="2147475" cy="167710"/>
            </a:xfrm>
            <a:prstGeom prst="rect">
              <a:avLst/>
            </a:prstGeom>
            <a:noFill/>
          </p:spPr>
          <p:txBody>
            <a:bodyPr wrap="square" rtlCol="0">
              <a:spAutoFit/>
            </a:bodyPr>
            <a:lstStyle/>
            <a:p>
              <a:r>
                <a:rPr lang="en-US" sz="900" b="1" dirty="0">
                  <a:solidFill>
                    <a:schemeClr val="tx1">
                      <a:lumMod val="65000"/>
                      <a:lumOff val="35000"/>
                    </a:schemeClr>
                  </a:solidFill>
                </a:rPr>
                <a:t>FOUNDATION FOR RESEARCH AND TECHNOLOGY - HELLAS</a:t>
              </a:r>
            </a:p>
          </p:txBody>
        </p:sp>
      </p:grpSp>
      <p:pic>
        <p:nvPicPr>
          <p:cNvPr id="3" name="Graphic 2" descr="User network">
            <a:extLst>
              <a:ext uri="{FF2B5EF4-FFF2-40B4-BE49-F238E27FC236}">
                <a16:creationId xmlns:a16="http://schemas.microsoft.com/office/drawing/2014/main" xmlns="" id="{D31CE3C7-74C9-4775-B271-0D0BBCC53C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911900" y="3429000"/>
            <a:ext cx="905870" cy="905870"/>
          </a:xfrm>
          <a:prstGeom prst="rect">
            <a:avLst/>
          </a:prstGeom>
        </p:spPr>
      </p:pic>
    </p:spTree>
    <p:extLst>
      <p:ext uri="{BB962C8B-B14F-4D97-AF65-F5344CB8AC3E}">
        <p14:creationId xmlns:p14="http://schemas.microsoft.com/office/powerpoint/2010/main" val="3160370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107955"/>
            <a:ext cx="12192000" cy="584775"/>
          </a:xfrm>
          <a:prstGeom prst="rect">
            <a:avLst/>
          </a:prstGeom>
          <a:noFill/>
          <a:ln w="9525">
            <a:noFill/>
            <a:miter lim="800000"/>
            <a:headEnd/>
            <a:tailEnd/>
          </a:ln>
          <a:effectLst>
            <a:outerShdw blurRad="685800" dist="50800" dir="4620000" sx="1000" sy="1000" algn="ctr" rotWithShape="0">
              <a:schemeClr val="bg1">
                <a:lumMod val="85000"/>
                <a:alpha val="31000"/>
              </a:schemeClr>
            </a:outerShdw>
          </a:effectLst>
        </p:spPr>
        <p:txBody>
          <a:bodyPr wrap="square">
            <a:spAutoFit/>
          </a:bodyPr>
          <a:lstStyle/>
          <a:p>
            <a:pPr algn="ctr" hangingPunct="1">
              <a:defRPr/>
            </a:pP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Institute of Petroleum Research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 (</a:t>
            </a: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IPR-FORTH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a:t>
            </a:r>
            <a:endParaRPr lang="en-US" sz="3200" b="1" kern="1200" dirty="0">
              <a:solidFill>
                <a:srgbClr val="1F497D"/>
              </a:solidFill>
              <a:latin typeface="Arial" panose="020B0604020202020204" pitchFamily="34" charset="0"/>
              <a:ea typeface="Arial Unicode MS" pitchFamily="34" charset="-128"/>
              <a:cs typeface="Arial" panose="020B0604020202020204" pitchFamily="34" charset="0"/>
            </a:endParaRPr>
          </a:p>
        </p:txBody>
      </p:sp>
      <p:sp>
        <p:nvSpPr>
          <p:cNvPr id="10" name="Line 34"/>
          <p:cNvSpPr>
            <a:spLocks noChangeShapeType="1"/>
          </p:cNvSpPr>
          <p:nvPr/>
        </p:nvSpPr>
        <p:spPr bwMode="auto">
          <a:xfrm flipH="1">
            <a:off x="1596000" y="762000"/>
            <a:ext cx="9000000" cy="0"/>
          </a:xfrm>
          <a:prstGeom prst="line">
            <a:avLst/>
          </a:prstGeom>
          <a:noFill/>
          <a:ln w="381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3200" dirty="0">
              <a:solidFill>
                <a:prstClr val="black"/>
              </a:solidFill>
              <a:cs typeface="Arial" panose="020B0604020202020204" pitchFamily="34" charset="0"/>
            </a:endParaRPr>
          </a:p>
        </p:txBody>
      </p:sp>
      <p:sp>
        <p:nvSpPr>
          <p:cNvPr id="5" name="TextBox 4">
            <a:extLst>
              <a:ext uri="{FF2B5EF4-FFF2-40B4-BE49-F238E27FC236}">
                <a16:creationId xmlns:a16="http://schemas.microsoft.com/office/drawing/2014/main" xmlns="" id="{1E9F1679-9784-004F-8A62-19C2C097145A}"/>
              </a:ext>
            </a:extLst>
          </p:cNvPr>
          <p:cNvSpPr txBox="1"/>
          <p:nvPr/>
        </p:nvSpPr>
        <p:spPr>
          <a:xfrm>
            <a:off x="3324247" y="2313422"/>
            <a:ext cx="5543505" cy="646331"/>
          </a:xfrm>
          <a:prstGeom prst="rect">
            <a:avLst/>
          </a:prstGeom>
          <a:noFill/>
        </p:spPr>
        <p:txBody>
          <a:bodyPr wrap="none" rtlCol="0">
            <a:spAutoFit/>
          </a:bodyPr>
          <a:lstStyle/>
          <a:p>
            <a:pPr algn="ctr"/>
            <a:r>
              <a:rPr lang="en-US" sz="3600" i="1" dirty="0">
                <a:latin typeface="Calibri" panose="020F0502020204030204" pitchFamily="34" charset="0"/>
                <a:cs typeface="Calibri" panose="020F0502020204030204" pitchFamily="34" charset="0"/>
              </a:rPr>
              <a:t>Thank you for your attention</a:t>
            </a:r>
          </a:p>
        </p:txBody>
      </p:sp>
      <p:sp>
        <p:nvSpPr>
          <p:cNvPr id="2" name="TextBox 1">
            <a:extLst>
              <a:ext uri="{FF2B5EF4-FFF2-40B4-BE49-F238E27FC236}">
                <a16:creationId xmlns:a16="http://schemas.microsoft.com/office/drawing/2014/main" xmlns="" id="{978CE6B6-F61A-45D2-8AB9-07463F1A4A2D}"/>
              </a:ext>
            </a:extLst>
          </p:cNvPr>
          <p:cNvSpPr txBox="1"/>
          <p:nvPr/>
        </p:nvSpPr>
        <p:spPr>
          <a:xfrm>
            <a:off x="328480" y="5522363"/>
            <a:ext cx="5353878" cy="1200329"/>
          </a:xfrm>
          <a:prstGeom prst="rect">
            <a:avLst/>
          </a:prstGeom>
          <a:noFill/>
        </p:spPr>
        <p:txBody>
          <a:bodyPr wrap="square" rtlCol="0">
            <a:spAutoFit/>
          </a:bodyPr>
          <a:lstStyle/>
          <a:p>
            <a:r>
              <a:rPr lang="en-US" dirty="0"/>
              <a:t>Institute of Petroleum Research (IPR) / FORTH</a:t>
            </a:r>
          </a:p>
          <a:p>
            <a:r>
              <a:rPr lang="en-US" dirty="0"/>
              <a:t>Technical University of Crete Campus, Building M1</a:t>
            </a:r>
          </a:p>
          <a:p>
            <a:r>
              <a:rPr lang="en-US" dirty="0"/>
              <a:t>73100 Chania, Crete</a:t>
            </a:r>
          </a:p>
          <a:p>
            <a:r>
              <a:rPr lang="en-US" dirty="0">
                <a:hlinkClick r:id="rId4"/>
              </a:rPr>
              <a:t>ipr@ipr.forth.gr</a:t>
            </a:r>
            <a:r>
              <a:rPr lang="en-US" dirty="0"/>
              <a:t> </a:t>
            </a:r>
          </a:p>
        </p:txBody>
      </p:sp>
      <p:grpSp>
        <p:nvGrpSpPr>
          <p:cNvPr id="12" name="Group 11">
            <a:extLst>
              <a:ext uri="{FF2B5EF4-FFF2-40B4-BE49-F238E27FC236}">
                <a16:creationId xmlns:a16="http://schemas.microsoft.com/office/drawing/2014/main" xmlns="" id="{45DF82AA-89BB-48C9-87F7-9F8BAD614D82}"/>
              </a:ext>
            </a:extLst>
          </p:cNvPr>
          <p:cNvGrpSpPr/>
          <p:nvPr/>
        </p:nvGrpSpPr>
        <p:grpSpPr>
          <a:xfrm>
            <a:off x="9432916" y="5602573"/>
            <a:ext cx="2605145" cy="909259"/>
            <a:chOff x="9481042" y="5873107"/>
            <a:chExt cx="2605145" cy="909259"/>
          </a:xfrm>
        </p:grpSpPr>
        <p:grpSp>
          <p:nvGrpSpPr>
            <p:cNvPr id="4" name="Ομάδα 3"/>
            <p:cNvGrpSpPr/>
            <p:nvPr/>
          </p:nvGrpSpPr>
          <p:grpSpPr>
            <a:xfrm>
              <a:off x="9938712" y="5873107"/>
              <a:ext cx="2147475" cy="577933"/>
              <a:chOff x="8448525" y="5873107"/>
              <a:chExt cx="2147475" cy="577933"/>
            </a:xfrm>
          </p:grpSpPr>
          <p:pic>
            <p:nvPicPr>
              <p:cNvPr id="6"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8525" y="5873107"/>
                <a:ext cx="1750133" cy="398434"/>
              </a:xfrm>
              <a:prstGeom prst="rect">
                <a:avLst/>
              </a:prstGeom>
            </p:spPr>
          </p:pic>
          <p:sp>
            <p:nvSpPr>
              <p:cNvPr id="7" name="TextBox 6"/>
              <p:cNvSpPr txBox="1"/>
              <p:nvPr/>
            </p:nvSpPr>
            <p:spPr>
              <a:xfrm>
                <a:off x="8448525" y="6283330"/>
                <a:ext cx="2147475" cy="167710"/>
              </a:xfrm>
              <a:prstGeom prst="rect">
                <a:avLst/>
              </a:prstGeom>
              <a:noFill/>
            </p:spPr>
            <p:txBody>
              <a:bodyPr wrap="square" rtlCol="0">
                <a:spAutoFit/>
              </a:bodyPr>
              <a:lstStyle/>
              <a:p>
                <a:r>
                  <a:rPr lang="en-US" sz="900" b="1" dirty="0">
                    <a:solidFill>
                      <a:schemeClr val="tx1">
                        <a:lumMod val="65000"/>
                        <a:lumOff val="35000"/>
                      </a:schemeClr>
                    </a:solidFill>
                  </a:rPr>
                  <a:t>FOUNDATION FOR RESEARCH AND TECHNOLOGY - HELLAS</a:t>
                </a:r>
              </a:p>
            </p:txBody>
          </p:sp>
        </p:grpSp>
        <p:pic>
          <p:nvPicPr>
            <p:cNvPr id="9" name="Picture 8">
              <a:extLst>
                <a:ext uri="{FF2B5EF4-FFF2-40B4-BE49-F238E27FC236}">
                  <a16:creationId xmlns:a16="http://schemas.microsoft.com/office/drawing/2014/main" xmlns="" id="{C82FCC3D-B01E-493C-9721-42E32AF83B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448" t="83684"/>
            <a:stretch/>
          </p:blipFill>
          <p:spPr>
            <a:xfrm>
              <a:off x="9481042" y="6623310"/>
              <a:ext cx="2604943" cy="159056"/>
            </a:xfrm>
            <a:prstGeom prst="rect">
              <a:avLst/>
            </a:prstGeom>
          </p:spPr>
        </p:pic>
      </p:grpSp>
    </p:spTree>
    <p:extLst>
      <p:ext uri="{BB962C8B-B14F-4D97-AF65-F5344CB8AC3E}">
        <p14:creationId xmlns:p14="http://schemas.microsoft.com/office/powerpoint/2010/main" val="11265889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107955"/>
            <a:ext cx="12192000" cy="584775"/>
          </a:xfrm>
          <a:prstGeom prst="rect">
            <a:avLst/>
          </a:prstGeom>
          <a:noFill/>
          <a:ln w="9525">
            <a:noFill/>
            <a:miter lim="800000"/>
            <a:headEnd/>
            <a:tailEnd/>
          </a:ln>
          <a:effectLst>
            <a:outerShdw blurRad="685800" dist="50800" dir="4620000" sx="1000" sy="1000" algn="ctr" rotWithShape="0">
              <a:schemeClr val="bg1">
                <a:lumMod val="85000"/>
                <a:alpha val="31000"/>
              </a:schemeClr>
            </a:outerShdw>
          </a:effectLst>
        </p:spPr>
        <p:txBody>
          <a:bodyPr wrap="square">
            <a:spAutoFit/>
          </a:bodyPr>
          <a:lstStyle/>
          <a:p>
            <a:pPr algn="ctr" hangingPunct="1">
              <a:defRPr/>
            </a:pP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Institute of Petroleum Research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 (</a:t>
            </a: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IPR-FORTH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a:t>
            </a:r>
            <a:endParaRPr lang="en-US" sz="3200" b="1" kern="1200" dirty="0">
              <a:solidFill>
                <a:srgbClr val="1F497D"/>
              </a:solidFill>
              <a:latin typeface="Arial" panose="020B0604020202020204" pitchFamily="34" charset="0"/>
              <a:ea typeface="Arial Unicode MS" pitchFamily="34" charset="-128"/>
              <a:cs typeface="Arial" panose="020B0604020202020204" pitchFamily="34" charset="0"/>
            </a:endParaRPr>
          </a:p>
        </p:txBody>
      </p:sp>
      <p:sp>
        <p:nvSpPr>
          <p:cNvPr id="10" name="Line 34"/>
          <p:cNvSpPr>
            <a:spLocks noChangeShapeType="1"/>
          </p:cNvSpPr>
          <p:nvPr/>
        </p:nvSpPr>
        <p:spPr bwMode="auto">
          <a:xfrm flipH="1">
            <a:off x="1596000" y="762000"/>
            <a:ext cx="9000000" cy="0"/>
          </a:xfrm>
          <a:prstGeom prst="line">
            <a:avLst/>
          </a:prstGeom>
          <a:noFill/>
          <a:ln w="381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3200" dirty="0">
              <a:solidFill>
                <a:prstClr val="black"/>
              </a:solidFill>
              <a:cs typeface="Arial" panose="020B0604020202020204" pitchFamily="34" charset="0"/>
            </a:endParaRPr>
          </a:p>
        </p:txBody>
      </p:sp>
      <p:sp>
        <p:nvSpPr>
          <p:cNvPr id="9" name="Rectangle 7"/>
          <p:cNvSpPr>
            <a:spLocks noChangeArrowheads="1"/>
          </p:cNvSpPr>
          <p:nvPr/>
        </p:nvSpPr>
        <p:spPr bwMode="auto">
          <a:xfrm>
            <a:off x="1300306" y="1551674"/>
            <a:ext cx="9216255" cy="400110"/>
          </a:xfrm>
          <a:prstGeom prst="rect">
            <a:avLst/>
          </a:prstGeom>
          <a:noFill/>
          <a:ln w="9525">
            <a:noFill/>
            <a:miter lim="800000"/>
            <a:headEnd/>
            <a:tailEnd/>
          </a:ln>
        </p:spPr>
        <p:txBody>
          <a:bodyPr wrap="square">
            <a:spAutoFit/>
          </a:bodyPr>
          <a:lstStyle/>
          <a:p>
            <a:pPr algn="ctr" defTabSz="935038" hangingPunct="1">
              <a:spcBef>
                <a:spcPts val="1200"/>
              </a:spcBef>
              <a:defRPr/>
            </a:pPr>
            <a:r>
              <a:rPr lang="en-US" sz="2000" kern="1200" dirty="0">
                <a:solidFill>
                  <a:prstClr val="black"/>
                </a:solidFill>
                <a:latin typeface="Calibri" panose="020F0502020204030204" pitchFamily="34" charset="0"/>
                <a:cs typeface="Calibri" panose="020F0502020204030204" pitchFamily="34" charset="0"/>
              </a:rPr>
              <a:t>The IPR-FORTH was established by the Greek Parliament (as per Law</a:t>
            </a:r>
            <a:r>
              <a:rPr lang="el-GR" sz="2000" kern="1200" dirty="0">
                <a:solidFill>
                  <a:prstClr val="black"/>
                </a:solidFill>
                <a:latin typeface="Calibri" panose="020F0502020204030204" pitchFamily="34" charset="0"/>
                <a:cs typeface="Calibri" panose="020F0502020204030204" pitchFamily="34" charset="0"/>
              </a:rPr>
              <a:t> </a:t>
            </a:r>
            <a:r>
              <a:rPr lang="en-US" sz="2000" kern="1200" dirty="0">
                <a:solidFill>
                  <a:prstClr val="black"/>
                </a:solidFill>
                <a:latin typeface="Calibri" panose="020F0502020204030204" pitchFamily="34" charset="0"/>
                <a:cs typeface="Calibri" panose="020F0502020204030204" pitchFamily="34" charset="0"/>
              </a:rPr>
              <a:t>4589  article</a:t>
            </a:r>
            <a:r>
              <a:rPr lang="el-GR" sz="2000" kern="1200" dirty="0">
                <a:solidFill>
                  <a:prstClr val="black"/>
                </a:solidFill>
                <a:latin typeface="Calibri" panose="020F0502020204030204" pitchFamily="34" charset="0"/>
                <a:cs typeface="Calibri" panose="020F0502020204030204" pitchFamily="34" charset="0"/>
              </a:rPr>
              <a:t> 36</a:t>
            </a:r>
            <a:r>
              <a:rPr lang="en-US" sz="2000" kern="1200" dirty="0">
                <a:solidFill>
                  <a:prstClr val="black"/>
                </a:solidFill>
                <a:latin typeface="Calibri" panose="020F0502020204030204" pitchFamily="34" charset="0"/>
                <a:cs typeface="Calibri" panose="020F0502020204030204" pitchFamily="34" charset="0"/>
              </a:rPr>
              <a:t>.</a:t>
            </a:r>
            <a:r>
              <a:rPr lang="el-GR" sz="2000" kern="1200" dirty="0">
                <a:solidFill>
                  <a:prstClr val="black"/>
                </a:solidFill>
                <a:latin typeface="Calibri" panose="020F0502020204030204" pitchFamily="34" charset="0"/>
                <a:cs typeface="Calibri" panose="020F0502020204030204" pitchFamily="34" charset="0"/>
              </a:rPr>
              <a:t>1</a:t>
            </a:r>
            <a:r>
              <a:rPr lang="en-US" sz="2000" kern="1200" dirty="0">
                <a:solidFill>
                  <a:prstClr val="black"/>
                </a:solidFill>
                <a:latin typeface="Calibri" panose="020F0502020204030204" pitchFamily="34" charset="0"/>
                <a:cs typeface="Calibri" panose="020F0502020204030204" pitchFamily="34" charset="0"/>
              </a:rPr>
              <a:t>)</a:t>
            </a:r>
            <a:endParaRPr lang="el-GR" sz="2000" kern="1200" dirty="0">
              <a:solidFill>
                <a:prstClr val="black"/>
              </a:solidFill>
              <a:latin typeface="Calibri" panose="020F0502020204030204" pitchFamily="34" charset="0"/>
              <a:cs typeface="Calibri" panose="020F0502020204030204" pitchFamily="34" charset="0"/>
            </a:endParaRPr>
          </a:p>
        </p:txBody>
      </p:sp>
      <p:grpSp>
        <p:nvGrpSpPr>
          <p:cNvPr id="11" name="Ομάδα 10"/>
          <p:cNvGrpSpPr/>
          <p:nvPr/>
        </p:nvGrpSpPr>
        <p:grpSpPr>
          <a:xfrm>
            <a:off x="1192696" y="2166652"/>
            <a:ext cx="4031492" cy="3609489"/>
            <a:chOff x="1863010" y="2100393"/>
            <a:chExt cx="3628188" cy="3280100"/>
          </a:xfrm>
        </p:grpSpPr>
        <p:pic>
          <p:nvPicPr>
            <p:cNvPr id="12" name="Picture 4">
              <a:extLst>
                <a:ext uri="{FF2B5EF4-FFF2-40B4-BE49-F238E27FC236}">
                  <a16:creationId xmlns:a16="http://schemas.microsoft.com/office/drawing/2014/main" xmlns="" id="{EF35E91C-4FEE-4F4E-A8F0-B6C21823A2A8}"/>
                </a:ext>
              </a:extLst>
            </p:cNvPr>
            <p:cNvPicPr>
              <a:picLocks noChangeAspect="1"/>
            </p:cNvPicPr>
            <p:nvPr/>
          </p:nvPicPr>
          <p:blipFill rotWithShape="1">
            <a:blip r:embed="rId4">
              <a:extLst>
                <a:ext uri="{28A0092B-C50C-407E-A947-70E740481C1C}">
                  <a14:useLocalDpi xmlns:a14="http://schemas.microsoft.com/office/drawing/2010/main" val="0"/>
                </a:ext>
              </a:extLst>
            </a:blip>
            <a:srcRect l="10054"/>
            <a:stretch/>
          </p:blipFill>
          <p:spPr>
            <a:xfrm>
              <a:off x="1863010" y="2100393"/>
              <a:ext cx="3628187" cy="2185410"/>
            </a:xfrm>
            <a:prstGeom prst="rect">
              <a:avLst/>
            </a:prstGeom>
          </p:spPr>
        </p:pic>
        <p:pic>
          <p:nvPicPr>
            <p:cNvPr id="13" name="Picture 6">
              <a:extLst>
                <a:ext uri="{FF2B5EF4-FFF2-40B4-BE49-F238E27FC236}">
                  <a16:creationId xmlns:a16="http://schemas.microsoft.com/office/drawing/2014/main" xmlns="" id="{E9BDD2D8-B6FB-D04D-A7C3-72537F80E342}"/>
                </a:ext>
              </a:extLst>
            </p:cNvPr>
            <p:cNvPicPr>
              <a:picLocks noChangeAspect="1"/>
            </p:cNvPicPr>
            <p:nvPr/>
          </p:nvPicPr>
          <p:blipFill rotWithShape="1">
            <a:blip r:embed="rId5">
              <a:extLst>
                <a:ext uri="{28A0092B-C50C-407E-A947-70E740481C1C}">
                  <a14:useLocalDpi xmlns:a14="http://schemas.microsoft.com/office/drawing/2010/main" val="0"/>
                </a:ext>
              </a:extLst>
            </a:blip>
            <a:srcRect l="2466" r="2464"/>
            <a:stretch/>
          </p:blipFill>
          <p:spPr>
            <a:xfrm>
              <a:off x="1863010" y="4195371"/>
              <a:ext cx="3628188" cy="1185122"/>
            </a:xfrm>
            <a:prstGeom prst="rect">
              <a:avLst/>
            </a:prstGeom>
          </p:spPr>
        </p:pic>
      </p:grpSp>
      <p:pic>
        <p:nvPicPr>
          <p:cNvPr id="14" name="Picture 9">
            <a:extLst>
              <a:ext uri="{FF2B5EF4-FFF2-40B4-BE49-F238E27FC236}">
                <a16:creationId xmlns:a16="http://schemas.microsoft.com/office/drawing/2014/main" xmlns="" id="{2906A93D-D818-C24B-8796-E5D50D6892D3}"/>
              </a:ext>
            </a:extLst>
          </p:cNvPr>
          <p:cNvPicPr>
            <a:picLocks noChangeAspect="1"/>
          </p:cNvPicPr>
          <p:nvPr/>
        </p:nvPicPr>
        <p:blipFill>
          <a:blip r:embed="rId6"/>
          <a:stretch>
            <a:fillRect/>
          </a:stretch>
        </p:blipFill>
        <p:spPr>
          <a:xfrm>
            <a:off x="8066877" y="2328764"/>
            <a:ext cx="3621765" cy="2578205"/>
          </a:xfrm>
          <a:prstGeom prst="rect">
            <a:avLst/>
          </a:prstGeom>
        </p:spPr>
      </p:pic>
      <p:sp>
        <p:nvSpPr>
          <p:cNvPr id="16" name="TextBox 15"/>
          <p:cNvSpPr txBox="1"/>
          <p:nvPr/>
        </p:nvSpPr>
        <p:spPr>
          <a:xfrm>
            <a:off x="70338" y="1081858"/>
            <a:ext cx="11635991" cy="400110"/>
          </a:xfrm>
          <a:prstGeom prst="rect">
            <a:avLst/>
          </a:prstGeom>
          <a:gradFill>
            <a:gsLst>
              <a:gs pos="77100">
                <a:schemeClr val="bg1">
                  <a:lumMod val="85000"/>
                </a:schemeClr>
              </a:gs>
              <a:gs pos="0">
                <a:schemeClr val="bg1">
                  <a:lumMod val="65000"/>
                </a:schemeClr>
              </a:gs>
              <a:gs pos="86260">
                <a:schemeClr val="bg1">
                  <a:lumMod val="85000"/>
                </a:schemeClr>
              </a:gs>
              <a:gs pos="50000">
                <a:schemeClr val="bg1">
                  <a:lumMod val="85000"/>
                </a:schemeClr>
              </a:gs>
              <a:gs pos="36253">
                <a:srgbClr val="CBCBCB"/>
              </a:gs>
              <a:gs pos="19567">
                <a:srgbClr val="BABABA"/>
              </a:gs>
              <a:gs pos="40850">
                <a:srgbClr val="D0D0D0"/>
              </a:gs>
              <a:gs pos="100000">
                <a:schemeClr val="bg1">
                  <a:lumMod val="85000"/>
                </a:schemeClr>
              </a:gs>
            </a:gsLst>
            <a:lin ang="5400000" scaled="0"/>
          </a:gradFill>
        </p:spPr>
        <p:txBody>
          <a:bodyPr wrap="square" rtlCol="0">
            <a:spAutoFit/>
          </a:bodyPr>
          <a:lstStyle/>
          <a:p>
            <a:pPr algn="ctr"/>
            <a:r>
              <a:rPr lang="en-US" sz="2000" b="1" dirty="0">
                <a:latin typeface="Calibri" panose="020F0502020204030204" pitchFamily="34" charset="0"/>
                <a:cs typeface="Calibri" panose="020F0502020204030204" pitchFamily="34" charset="0"/>
              </a:rPr>
              <a:t>When?	January 2019</a:t>
            </a:r>
          </a:p>
        </p:txBody>
      </p:sp>
      <p:grpSp>
        <p:nvGrpSpPr>
          <p:cNvPr id="20" name="Ομάδα 3">
            <a:extLst>
              <a:ext uri="{FF2B5EF4-FFF2-40B4-BE49-F238E27FC236}">
                <a16:creationId xmlns:a16="http://schemas.microsoft.com/office/drawing/2014/main" xmlns="" id="{04F180E5-E1D3-4AEB-AD8A-D5D3ED47E92F}"/>
              </a:ext>
            </a:extLst>
          </p:cNvPr>
          <p:cNvGrpSpPr/>
          <p:nvPr/>
        </p:nvGrpSpPr>
        <p:grpSpPr>
          <a:xfrm>
            <a:off x="9938509" y="5995145"/>
            <a:ext cx="2147475" cy="577933"/>
            <a:chOff x="8448525" y="5873107"/>
            <a:chExt cx="2147475" cy="577933"/>
          </a:xfrm>
        </p:grpSpPr>
        <p:pic>
          <p:nvPicPr>
            <p:cNvPr id="21" name="Εικόνα 5">
              <a:extLst>
                <a:ext uri="{FF2B5EF4-FFF2-40B4-BE49-F238E27FC236}">
                  <a16:creationId xmlns:a16="http://schemas.microsoft.com/office/drawing/2014/main" xmlns="" id="{612FF22D-860D-49F8-BB3F-E11DA60D8B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8525" y="5873107"/>
              <a:ext cx="1750133" cy="398434"/>
            </a:xfrm>
            <a:prstGeom prst="rect">
              <a:avLst/>
            </a:prstGeom>
          </p:spPr>
        </p:pic>
        <p:sp>
          <p:nvSpPr>
            <p:cNvPr id="22" name="TextBox 21">
              <a:extLst>
                <a:ext uri="{FF2B5EF4-FFF2-40B4-BE49-F238E27FC236}">
                  <a16:creationId xmlns:a16="http://schemas.microsoft.com/office/drawing/2014/main" xmlns="" id="{3CD4019C-657C-4C37-922C-BE413A4093E0}"/>
                </a:ext>
              </a:extLst>
            </p:cNvPr>
            <p:cNvSpPr txBox="1"/>
            <p:nvPr/>
          </p:nvSpPr>
          <p:spPr>
            <a:xfrm>
              <a:off x="8448525" y="6283330"/>
              <a:ext cx="2147475" cy="167710"/>
            </a:xfrm>
            <a:prstGeom prst="rect">
              <a:avLst/>
            </a:prstGeom>
            <a:noFill/>
          </p:spPr>
          <p:txBody>
            <a:bodyPr wrap="square" rtlCol="0">
              <a:spAutoFit/>
            </a:bodyPr>
            <a:lstStyle/>
            <a:p>
              <a:r>
                <a:rPr lang="en-US" sz="900" b="1" dirty="0">
                  <a:solidFill>
                    <a:schemeClr val="tx1">
                      <a:lumMod val="65000"/>
                      <a:lumOff val="35000"/>
                    </a:schemeClr>
                  </a:solidFill>
                </a:rPr>
                <a:t>FOUNDATION FOR RESEARCH AND TECHNOLOGY - HELLAS</a:t>
              </a:r>
            </a:p>
          </p:txBody>
        </p:sp>
      </p:grpSp>
      <p:grpSp>
        <p:nvGrpSpPr>
          <p:cNvPr id="5" name="Group 4">
            <a:extLst>
              <a:ext uri="{FF2B5EF4-FFF2-40B4-BE49-F238E27FC236}">
                <a16:creationId xmlns:a16="http://schemas.microsoft.com/office/drawing/2014/main" xmlns="" id="{45FA32D6-0CFE-4E1A-B28A-D91794919E4A}"/>
              </a:ext>
            </a:extLst>
          </p:cNvPr>
          <p:cNvGrpSpPr/>
          <p:nvPr/>
        </p:nvGrpSpPr>
        <p:grpSpPr>
          <a:xfrm>
            <a:off x="5101363" y="5374705"/>
            <a:ext cx="6683981" cy="492192"/>
            <a:chOff x="5315683" y="5374705"/>
            <a:chExt cx="6683981" cy="492192"/>
          </a:xfrm>
        </p:grpSpPr>
        <p:sp>
          <p:nvSpPr>
            <p:cNvPr id="15" name="TextBox 14">
              <a:extLst>
                <a:ext uri="{FF2B5EF4-FFF2-40B4-BE49-F238E27FC236}">
                  <a16:creationId xmlns:a16="http://schemas.microsoft.com/office/drawing/2014/main" xmlns="" id="{6034ED94-CD26-7643-BE7D-87BF72800FC9}"/>
                </a:ext>
              </a:extLst>
            </p:cNvPr>
            <p:cNvSpPr txBox="1"/>
            <p:nvPr/>
          </p:nvSpPr>
          <p:spPr>
            <a:xfrm>
              <a:off x="7168095" y="5424358"/>
              <a:ext cx="483156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latin typeface="Calibri" panose="020F0502020204030204" pitchFamily="34" charset="0"/>
                  <a:cs typeface="Calibri" panose="020F0502020204030204" pitchFamily="34" charset="0"/>
                </a:rPr>
                <a:t>The official announcement, Chania, Jan. 21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 2019</a:t>
              </a:r>
              <a:endParaRPr kumimoji="0" lang="en-US" sz="1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3" name="Arrow: Left 2">
              <a:extLst>
                <a:ext uri="{FF2B5EF4-FFF2-40B4-BE49-F238E27FC236}">
                  <a16:creationId xmlns:a16="http://schemas.microsoft.com/office/drawing/2014/main" xmlns="" id="{05C34837-594B-441D-BA39-8A16D3D77ACF}"/>
                </a:ext>
              </a:extLst>
            </p:cNvPr>
            <p:cNvSpPr/>
            <p:nvPr/>
          </p:nvSpPr>
          <p:spPr>
            <a:xfrm>
              <a:off x="5315683" y="5374705"/>
              <a:ext cx="1495933" cy="4921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BD93EE88-D6B0-4DF9-BB82-49118F5054F9}"/>
              </a:ext>
            </a:extLst>
          </p:cNvPr>
          <p:cNvSpPr txBox="1"/>
          <p:nvPr/>
        </p:nvSpPr>
        <p:spPr>
          <a:xfrm>
            <a:off x="5711687" y="3094346"/>
            <a:ext cx="1610934" cy="1015663"/>
          </a:xfrm>
          <a:prstGeom prst="rect">
            <a:avLst/>
          </a:prstGeom>
          <a:noFill/>
        </p:spPr>
        <p:txBody>
          <a:bodyPr wrap="square" rtlCol="0">
            <a:spAutoFit/>
          </a:bodyPr>
          <a:lstStyle/>
          <a:p>
            <a:r>
              <a:rPr lang="en-US" sz="2000" b="1" dirty="0">
                <a:solidFill>
                  <a:schemeClr val="accent1">
                    <a:lumMod val="75000"/>
                  </a:schemeClr>
                </a:solidFill>
              </a:rPr>
              <a:t>Official Government Gazette</a:t>
            </a:r>
          </a:p>
        </p:txBody>
      </p:sp>
      <p:sp>
        <p:nvSpPr>
          <p:cNvPr id="6" name="Rectangle 5">
            <a:extLst>
              <a:ext uri="{FF2B5EF4-FFF2-40B4-BE49-F238E27FC236}">
                <a16:creationId xmlns:a16="http://schemas.microsoft.com/office/drawing/2014/main" xmlns="" id="{0F2000FE-B432-4275-BFCC-F7CFD685134B}"/>
              </a:ext>
            </a:extLst>
          </p:cNvPr>
          <p:cNvSpPr/>
          <p:nvPr/>
        </p:nvSpPr>
        <p:spPr>
          <a:xfrm>
            <a:off x="1192694" y="2054087"/>
            <a:ext cx="4031491" cy="582381"/>
          </a:xfrm>
          <a:prstGeom prst="rect">
            <a:avLst/>
          </a:prstGeom>
          <a:solidFill>
            <a:schemeClr val="accent2">
              <a:lumMod val="60000"/>
              <a:lumOff val="4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937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107955"/>
            <a:ext cx="12192000" cy="584775"/>
          </a:xfrm>
          <a:prstGeom prst="rect">
            <a:avLst/>
          </a:prstGeom>
          <a:noFill/>
          <a:ln w="9525">
            <a:noFill/>
            <a:miter lim="800000"/>
            <a:headEnd/>
            <a:tailEnd/>
          </a:ln>
          <a:effectLst>
            <a:outerShdw blurRad="685800" dist="50800" dir="4620000" sx="1000" sy="1000" algn="ctr" rotWithShape="0">
              <a:schemeClr val="bg1">
                <a:lumMod val="85000"/>
                <a:alpha val="31000"/>
              </a:schemeClr>
            </a:outerShdw>
          </a:effectLst>
        </p:spPr>
        <p:txBody>
          <a:bodyPr wrap="square">
            <a:spAutoFit/>
          </a:bodyPr>
          <a:lstStyle/>
          <a:p>
            <a:pPr algn="ctr" hangingPunct="1">
              <a:defRPr/>
            </a:pP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Institute of Petroleum Research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 (</a:t>
            </a: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IPR-FORTH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a:t>
            </a:r>
            <a:endParaRPr lang="en-US" sz="3200" b="1" kern="1200" dirty="0">
              <a:solidFill>
                <a:srgbClr val="1F497D"/>
              </a:solidFill>
              <a:latin typeface="Arial" panose="020B0604020202020204" pitchFamily="34" charset="0"/>
              <a:ea typeface="Arial Unicode MS" pitchFamily="34" charset="-128"/>
              <a:cs typeface="Arial" panose="020B0604020202020204" pitchFamily="34" charset="0"/>
            </a:endParaRPr>
          </a:p>
        </p:txBody>
      </p:sp>
      <p:sp>
        <p:nvSpPr>
          <p:cNvPr id="10" name="Line 34"/>
          <p:cNvSpPr>
            <a:spLocks noChangeShapeType="1"/>
          </p:cNvSpPr>
          <p:nvPr/>
        </p:nvSpPr>
        <p:spPr bwMode="auto">
          <a:xfrm flipH="1">
            <a:off x="1596000" y="762000"/>
            <a:ext cx="9000000" cy="0"/>
          </a:xfrm>
          <a:prstGeom prst="line">
            <a:avLst/>
          </a:prstGeom>
          <a:noFill/>
          <a:ln w="381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3200" dirty="0">
              <a:solidFill>
                <a:prstClr val="black"/>
              </a:solidFill>
              <a:cs typeface="Arial" panose="020B0604020202020204" pitchFamily="34" charset="0"/>
            </a:endParaRPr>
          </a:p>
        </p:txBody>
      </p:sp>
      <p:sp>
        <p:nvSpPr>
          <p:cNvPr id="11" name="Rectangle 7"/>
          <p:cNvSpPr>
            <a:spLocks noChangeArrowheads="1"/>
          </p:cNvSpPr>
          <p:nvPr/>
        </p:nvSpPr>
        <p:spPr bwMode="auto">
          <a:xfrm>
            <a:off x="968865" y="1039803"/>
            <a:ext cx="10641203" cy="4416594"/>
          </a:xfrm>
          <a:prstGeom prst="rect">
            <a:avLst/>
          </a:prstGeom>
          <a:noFill/>
          <a:ln w="9525">
            <a:noFill/>
            <a:miter lim="800000"/>
            <a:headEnd/>
            <a:tailEnd/>
          </a:ln>
        </p:spPr>
        <p:txBody>
          <a:bodyPr wrap="square">
            <a:spAutoFit/>
          </a:bodyPr>
          <a:lstStyle/>
          <a:p>
            <a:pPr algn="just" defTabSz="935038" hangingPunct="1">
              <a:spcBef>
                <a:spcPts val="1200"/>
              </a:spcBef>
              <a:defRPr/>
            </a:pPr>
            <a:r>
              <a:rPr lang="en-US" sz="2400" b="1" kern="1200" dirty="0">
                <a:solidFill>
                  <a:srgbClr val="1F497D"/>
                </a:solidFill>
                <a:latin typeface="Calibri" panose="020F0502020204030204" pitchFamily="34" charset="0"/>
                <a:ea typeface="Arial Unicode MS" pitchFamily="34" charset="-128"/>
                <a:cs typeface="Calibri" panose="020F0502020204030204" pitchFamily="34" charset="0"/>
              </a:rPr>
              <a:t>A New Institute,  WHY ?</a:t>
            </a:r>
          </a:p>
          <a:p>
            <a:pPr algn="just" defTabSz="935038" hangingPunct="1">
              <a:spcBef>
                <a:spcPts val="1200"/>
              </a:spcBef>
              <a:defRPr/>
            </a:pPr>
            <a:endParaRPr lang="el-GR" sz="1000" b="1" kern="1200" dirty="0">
              <a:solidFill>
                <a:prstClr val="black"/>
              </a:solidFill>
              <a:latin typeface="Calibri" panose="020F0502020204030204" pitchFamily="34" charset="0"/>
              <a:cs typeface="Calibri" panose="020F0502020204030204" pitchFamily="34" charset="0"/>
            </a:endParaRPr>
          </a:p>
          <a:p>
            <a:pPr marL="342900" indent="-342900" algn="just" defTabSz="935038" hangingPunct="1">
              <a:spcBef>
                <a:spcPts val="600"/>
              </a:spcBef>
              <a:buSzPct val="70000"/>
              <a:buFont typeface="Wingdings" panose="05000000000000000000" pitchFamily="2" charset="2"/>
              <a:buChar char="q"/>
              <a:defRPr/>
            </a:pPr>
            <a:r>
              <a:rPr lang="en-US" sz="2000" kern="1200" dirty="0">
                <a:solidFill>
                  <a:prstClr val="black"/>
                </a:solidFill>
                <a:latin typeface="Calibri" panose="020F0502020204030204" pitchFamily="34" charset="0"/>
                <a:cs typeface="Calibri" panose="020F0502020204030204" pitchFamily="34" charset="0"/>
              </a:rPr>
              <a:t>Expected </a:t>
            </a:r>
            <a:r>
              <a:rPr lang="en-US" sz="2000" b="1" i="1" kern="1200" dirty="0">
                <a:solidFill>
                  <a:srgbClr val="0070C0"/>
                </a:solidFill>
                <a:latin typeface="Calibri" panose="020F0502020204030204" pitchFamily="34" charset="0"/>
                <a:cs typeface="Calibri" panose="020F0502020204030204" pitchFamily="34" charset="0"/>
              </a:rPr>
              <a:t>intense growth of oil &amp; gas activities</a:t>
            </a:r>
            <a:r>
              <a:rPr lang="en-US" sz="2000" b="1" kern="1200" dirty="0">
                <a:solidFill>
                  <a:prstClr val="black"/>
                </a:solidFill>
                <a:latin typeface="Calibri" panose="020F0502020204030204" pitchFamily="34" charset="0"/>
                <a:cs typeface="Calibri" panose="020F0502020204030204" pitchFamily="34" charset="0"/>
              </a:rPr>
              <a:t> </a:t>
            </a:r>
            <a:r>
              <a:rPr lang="en-US" sz="2000" kern="1200" dirty="0">
                <a:solidFill>
                  <a:prstClr val="black"/>
                </a:solidFill>
                <a:latin typeface="Calibri" panose="020F0502020204030204" pitchFamily="34" charset="0"/>
                <a:cs typeface="Calibri" panose="020F0502020204030204" pitchFamily="34" charset="0"/>
              </a:rPr>
              <a:t>in Greece and Eastern Mediterranean</a:t>
            </a:r>
          </a:p>
          <a:p>
            <a:pPr marL="342900" indent="-342900" algn="just" defTabSz="935038" hangingPunct="1">
              <a:spcBef>
                <a:spcPts val="600"/>
              </a:spcBef>
              <a:buSzPct val="70000"/>
              <a:buFont typeface="Wingdings" panose="05000000000000000000" pitchFamily="2" charset="2"/>
              <a:buChar char="q"/>
              <a:defRPr/>
            </a:pPr>
            <a:endParaRPr lang="en-US" sz="800" kern="1200" dirty="0">
              <a:solidFill>
                <a:prstClr val="black"/>
              </a:solidFill>
              <a:latin typeface="Calibri" panose="020F0502020204030204" pitchFamily="34" charset="0"/>
              <a:cs typeface="Calibri" panose="020F0502020204030204" pitchFamily="34" charset="0"/>
            </a:endParaRPr>
          </a:p>
          <a:p>
            <a:pPr marL="342900" indent="-342900" algn="just" defTabSz="935038" hangingPunct="1">
              <a:spcBef>
                <a:spcPts val="600"/>
              </a:spcBef>
              <a:buSzPct val="70000"/>
              <a:buFont typeface="Wingdings" panose="05000000000000000000" pitchFamily="2" charset="2"/>
              <a:buChar char="q"/>
              <a:defRPr/>
            </a:pPr>
            <a:r>
              <a:rPr lang="en-US" sz="2000" kern="1200" dirty="0">
                <a:solidFill>
                  <a:prstClr val="black"/>
                </a:solidFill>
                <a:latin typeface="Calibri" panose="020F0502020204030204" pitchFamily="34" charset="0"/>
                <a:cs typeface="Calibri" panose="020F0502020204030204" pitchFamily="34" charset="0"/>
              </a:rPr>
              <a:t>Greece is a frontier, mostly </a:t>
            </a:r>
            <a:r>
              <a:rPr lang="en-US" sz="2000" b="1" i="1" kern="1200" dirty="0">
                <a:solidFill>
                  <a:srgbClr val="0070C0"/>
                </a:solidFill>
                <a:latin typeface="Calibri" panose="020F0502020204030204" pitchFamily="34" charset="0"/>
                <a:cs typeface="Calibri" panose="020F0502020204030204" pitchFamily="34" charset="0"/>
              </a:rPr>
              <a:t>unexplored</a:t>
            </a:r>
            <a:r>
              <a:rPr lang="en-US" sz="2000" kern="1200" dirty="0">
                <a:solidFill>
                  <a:prstClr val="black"/>
                </a:solidFill>
                <a:latin typeface="Calibri" panose="020F0502020204030204" pitchFamily="34" charset="0"/>
                <a:cs typeface="Calibri" panose="020F0502020204030204" pitchFamily="34" charset="0"/>
              </a:rPr>
              <a:t> for its hydrocarbons potential. </a:t>
            </a:r>
          </a:p>
          <a:p>
            <a:pPr marL="342900" indent="-342900" algn="just" defTabSz="935038" hangingPunct="1">
              <a:spcBef>
                <a:spcPts val="600"/>
              </a:spcBef>
              <a:buSzPct val="70000"/>
              <a:buFont typeface="Wingdings" panose="05000000000000000000" pitchFamily="2" charset="2"/>
              <a:buChar char="q"/>
              <a:defRPr/>
            </a:pPr>
            <a:endParaRPr lang="el-GR" sz="800" kern="1200" dirty="0">
              <a:solidFill>
                <a:prstClr val="black"/>
              </a:solidFill>
              <a:latin typeface="Calibri" panose="020F0502020204030204" pitchFamily="34" charset="0"/>
              <a:cs typeface="Calibri" panose="020F0502020204030204" pitchFamily="34" charset="0"/>
            </a:endParaRPr>
          </a:p>
          <a:p>
            <a:pPr marL="342900" lvl="8" indent="-342900" algn="just" defTabSz="935038" hangingPunct="1">
              <a:spcBef>
                <a:spcPts val="600"/>
              </a:spcBef>
              <a:buSzPct val="70000"/>
              <a:buFont typeface="Wingdings" panose="05000000000000000000" pitchFamily="2" charset="2"/>
              <a:buChar char="q"/>
              <a:defRPr/>
            </a:pPr>
            <a:r>
              <a:rPr lang="en-US" sz="2000" kern="1200" dirty="0">
                <a:solidFill>
                  <a:prstClr val="black"/>
                </a:solidFill>
                <a:latin typeface="Calibri" panose="020F0502020204030204" pitchFamily="34" charset="0"/>
                <a:cs typeface="Calibri" panose="020F0502020204030204" pitchFamily="34" charset="0"/>
              </a:rPr>
              <a:t>The first </a:t>
            </a:r>
            <a:r>
              <a:rPr lang="en-US" sz="2000" b="1" kern="1200" dirty="0">
                <a:solidFill>
                  <a:srgbClr val="0070C0"/>
                </a:solidFill>
                <a:latin typeface="Calibri" panose="020F0502020204030204" pitchFamily="34" charset="0"/>
                <a:cs typeface="Calibri" panose="020F0502020204030204" pitchFamily="34" charset="0"/>
              </a:rPr>
              <a:t>independent, integrated scientific R&amp;D body </a:t>
            </a:r>
            <a:r>
              <a:rPr lang="en-US" sz="2000" kern="1200" dirty="0">
                <a:solidFill>
                  <a:prstClr val="black"/>
                </a:solidFill>
                <a:latin typeface="Calibri" panose="020F0502020204030204" pitchFamily="34" charset="0"/>
                <a:cs typeface="Calibri" panose="020F0502020204030204" pitchFamily="34" charset="0"/>
              </a:rPr>
              <a:t>in hydrocarbons E&amp;P in Greece, including E. Mediterranean</a:t>
            </a:r>
          </a:p>
          <a:p>
            <a:pPr marL="342900" lvl="8" indent="-342900" algn="just" defTabSz="935038" hangingPunct="1">
              <a:spcBef>
                <a:spcPts val="600"/>
              </a:spcBef>
              <a:buSzPct val="70000"/>
              <a:buFont typeface="Wingdings" panose="05000000000000000000" pitchFamily="2" charset="2"/>
              <a:buChar char="q"/>
              <a:defRPr/>
            </a:pPr>
            <a:endParaRPr lang="en-US" sz="800" kern="1200" dirty="0">
              <a:solidFill>
                <a:prstClr val="black"/>
              </a:solidFill>
              <a:latin typeface="Calibri" panose="020F0502020204030204" pitchFamily="34" charset="0"/>
              <a:cs typeface="Calibri" panose="020F0502020204030204" pitchFamily="34" charset="0"/>
            </a:endParaRPr>
          </a:p>
          <a:p>
            <a:pPr marL="342900" lvl="8" indent="-342900" algn="just" defTabSz="935038" hangingPunct="1">
              <a:spcBef>
                <a:spcPts val="600"/>
              </a:spcBef>
              <a:buSzPct val="70000"/>
              <a:buFont typeface="Wingdings" panose="05000000000000000000" pitchFamily="2" charset="2"/>
              <a:buChar char="q"/>
              <a:defRPr/>
            </a:pPr>
            <a:r>
              <a:rPr lang="en-US" sz="2000" b="1" i="1" kern="1200" dirty="0">
                <a:solidFill>
                  <a:srgbClr val="0070C0"/>
                </a:solidFill>
                <a:latin typeface="Calibri" panose="020F0502020204030204" pitchFamily="34" charset="0"/>
                <a:cs typeface="Calibri" panose="020F0502020204030204" pitchFamily="34" charset="0"/>
              </a:rPr>
              <a:t>A hub </a:t>
            </a:r>
            <a:r>
              <a:rPr lang="en-US" sz="2000" kern="1200" dirty="0">
                <a:solidFill>
                  <a:prstClr val="black"/>
                </a:solidFill>
                <a:latin typeface="Calibri" panose="020F0502020204030204" pitchFamily="34" charset="0"/>
                <a:cs typeface="Calibri" panose="020F0502020204030204" pitchFamily="34" charset="0"/>
              </a:rPr>
              <a:t>of technical, educational, economical and geopolitical significance</a:t>
            </a:r>
          </a:p>
          <a:p>
            <a:pPr algn="just" defTabSz="935038" hangingPunct="1">
              <a:spcBef>
                <a:spcPts val="600"/>
              </a:spcBef>
              <a:buSzPct val="70000"/>
              <a:defRPr/>
            </a:pPr>
            <a:endParaRPr lang="el-GR" sz="800" kern="1200" dirty="0">
              <a:solidFill>
                <a:prstClr val="black"/>
              </a:solidFill>
              <a:latin typeface="Calibri" panose="020F0502020204030204" pitchFamily="34" charset="0"/>
              <a:cs typeface="Calibri" panose="020F0502020204030204" pitchFamily="34" charset="0"/>
            </a:endParaRPr>
          </a:p>
          <a:p>
            <a:pPr marL="342900" indent="-342900" algn="just" defTabSz="935038" hangingPunct="1">
              <a:spcBef>
                <a:spcPts val="600"/>
              </a:spcBef>
              <a:buSzPct val="70000"/>
              <a:buFont typeface="Wingdings" panose="05000000000000000000" pitchFamily="2" charset="2"/>
              <a:buChar char="q"/>
              <a:defRPr/>
            </a:pPr>
            <a:r>
              <a:rPr lang="en-US" sz="2000" kern="1200" dirty="0">
                <a:solidFill>
                  <a:prstClr val="black"/>
                </a:solidFill>
                <a:latin typeface="Calibri" panose="020F0502020204030204" pitchFamily="34" charset="0"/>
                <a:cs typeface="Calibri" panose="020F0502020204030204" pitchFamily="34" charset="0"/>
              </a:rPr>
              <a:t>The new Institute may act as </a:t>
            </a:r>
            <a:r>
              <a:rPr lang="en-US" sz="2000" b="1" i="1" kern="1200" dirty="0">
                <a:solidFill>
                  <a:schemeClr val="accent1">
                    <a:lumMod val="75000"/>
                  </a:schemeClr>
                </a:solidFill>
                <a:latin typeface="Calibri" panose="020F0502020204030204" pitchFamily="34" charset="0"/>
                <a:cs typeface="Calibri" panose="020F0502020204030204" pitchFamily="34" charset="0"/>
              </a:rPr>
              <a:t>scientific advisor</a:t>
            </a:r>
            <a:r>
              <a:rPr lang="en-US" sz="2000" b="1" kern="1200" dirty="0">
                <a:solidFill>
                  <a:schemeClr val="accent1">
                    <a:lumMod val="75000"/>
                  </a:schemeClr>
                </a:solidFill>
                <a:latin typeface="Calibri" panose="020F0502020204030204" pitchFamily="34" charset="0"/>
                <a:cs typeface="Calibri" panose="020F0502020204030204" pitchFamily="34" charset="0"/>
              </a:rPr>
              <a:t> </a:t>
            </a:r>
            <a:r>
              <a:rPr lang="en-US" sz="2000" kern="1200" dirty="0">
                <a:solidFill>
                  <a:prstClr val="black"/>
                </a:solidFill>
                <a:latin typeface="Calibri" panose="020F0502020204030204" pitchFamily="34" charset="0"/>
                <a:cs typeface="Calibri" panose="020F0502020204030204" pitchFamily="34" charset="0"/>
              </a:rPr>
              <a:t>for Greek governmental bodies (Ministries, Region), may support them, sharing its expertise to International Fora (i.e. East-Med Gas Forum) and as </a:t>
            </a:r>
            <a:r>
              <a:rPr lang="en-US" sz="2000" b="1" i="1" kern="1200" dirty="0">
                <a:solidFill>
                  <a:schemeClr val="accent1">
                    <a:lumMod val="75000"/>
                  </a:schemeClr>
                </a:solidFill>
                <a:latin typeface="Calibri" panose="020F0502020204030204" pitchFamily="34" charset="0"/>
                <a:cs typeface="Calibri" panose="020F0502020204030204" pitchFamily="34" charset="0"/>
              </a:rPr>
              <a:t>coordinator</a:t>
            </a:r>
            <a:r>
              <a:rPr lang="en-US" sz="2000" kern="1200" dirty="0">
                <a:solidFill>
                  <a:prstClr val="black"/>
                </a:solidFill>
                <a:latin typeface="Calibri" panose="020F0502020204030204" pitchFamily="34" charset="0"/>
                <a:cs typeface="Calibri" panose="020F0502020204030204" pitchFamily="34" charset="0"/>
              </a:rPr>
              <a:t> of the existing petroleum research groups in the country</a:t>
            </a:r>
            <a:endParaRPr lang="el-GR" sz="2000" kern="1200" dirty="0">
              <a:solidFill>
                <a:prstClr val="black"/>
              </a:solidFill>
              <a:latin typeface="Calibri" panose="020F0502020204030204" pitchFamily="34" charset="0"/>
              <a:cs typeface="Calibri" panose="020F0502020204030204" pitchFamily="34" charset="0"/>
            </a:endParaRPr>
          </a:p>
        </p:txBody>
      </p:sp>
      <p:grpSp>
        <p:nvGrpSpPr>
          <p:cNvPr id="17" name="Ομάδα 3">
            <a:extLst>
              <a:ext uri="{FF2B5EF4-FFF2-40B4-BE49-F238E27FC236}">
                <a16:creationId xmlns:a16="http://schemas.microsoft.com/office/drawing/2014/main" xmlns="" id="{1B8B6DF1-70EA-4C05-96E0-1B6CF72A87B2}"/>
              </a:ext>
            </a:extLst>
          </p:cNvPr>
          <p:cNvGrpSpPr/>
          <p:nvPr/>
        </p:nvGrpSpPr>
        <p:grpSpPr>
          <a:xfrm>
            <a:off x="9938509" y="5995145"/>
            <a:ext cx="2147475" cy="577933"/>
            <a:chOff x="8448525" y="5873107"/>
            <a:chExt cx="2147475" cy="577933"/>
          </a:xfrm>
        </p:grpSpPr>
        <p:pic>
          <p:nvPicPr>
            <p:cNvPr id="18" name="Εικόνα 5">
              <a:extLst>
                <a:ext uri="{FF2B5EF4-FFF2-40B4-BE49-F238E27FC236}">
                  <a16:creationId xmlns:a16="http://schemas.microsoft.com/office/drawing/2014/main" xmlns="" id="{06977D30-DE25-4618-B5F4-D983C89284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525" y="5873107"/>
              <a:ext cx="1750133" cy="398434"/>
            </a:xfrm>
            <a:prstGeom prst="rect">
              <a:avLst/>
            </a:prstGeom>
          </p:spPr>
        </p:pic>
        <p:sp>
          <p:nvSpPr>
            <p:cNvPr id="19" name="TextBox 18">
              <a:extLst>
                <a:ext uri="{FF2B5EF4-FFF2-40B4-BE49-F238E27FC236}">
                  <a16:creationId xmlns:a16="http://schemas.microsoft.com/office/drawing/2014/main" xmlns="" id="{4EA69D99-D1C3-45F3-8975-0C9CD6405DAE}"/>
                </a:ext>
              </a:extLst>
            </p:cNvPr>
            <p:cNvSpPr txBox="1"/>
            <p:nvPr/>
          </p:nvSpPr>
          <p:spPr>
            <a:xfrm>
              <a:off x="8448525" y="6283330"/>
              <a:ext cx="2147475" cy="167710"/>
            </a:xfrm>
            <a:prstGeom prst="rect">
              <a:avLst/>
            </a:prstGeom>
            <a:noFill/>
          </p:spPr>
          <p:txBody>
            <a:bodyPr wrap="square" rtlCol="0">
              <a:spAutoFit/>
            </a:bodyPr>
            <a:lstStyle/>
            <a:p>
              <a:r>
                <a:rPr lang="en-US" sz="900" b="1" dirty="0">
                  <a:solidFill>
                    <a:schemeClr val="tx1">
                      <a:lumMod val="65000"/>
                      <a:lumOff val="35000"/>
                    </a:schemeClr>
                  </a:solidFill>
                </a:rPr>
                <a:t>FOUNDATION FOR RESEARCH AND TECHNOLOGY - HELLAS</a:t>
              </a:r>
            </a:p>
          </p:txBody>
        </p:sp>
      </p:grpSp>
    </p:spTree>
    <p:extLst>
      <p:ext uri="{BB962C8B-B14F-4D97-AF65-F5344CB8AC3E}">
        <p14:creationId xmlns:p14="http://schemas.microsoft.com/office/powerpoint/2010/main" val="3337233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107955"/>
            <a:ext cx="12192000" cy="584775"/>
          </a:xfrm>
          <a:prstGeom prst="rect">
            <a:avLst/>
          </a:prstGeom>
          <a:noFill/>
          <a:ln w="9525">
            <a:noFill/>
            <a:miter lim="800000"/>
            <a:headEnd/>
            <a:tailEnd/>
          </a:ln>
          <a:effectLst>
            <a:outerShdw blurRad="685800" dist="50800" dir="4620000" sx="1000" sy="1000" algn="ctr" rotWithShape="0">
              <a:schemeClr val="bg1">
                <a:lumMod val="85000"/>
                <a:alpha val="31000"/>
              </a:schemeClr>
            </a:outerShdw>
          </a:effectLst>
        </p:spPr>
        <p:txBody>
          <a:bodyPr wrap="square">
            <a:spAutoFit/>
          </a:bodyPr>
          <a:lstStyle/>
          <a:p>
            <a:pPr algn="ctr" hangingPunct="1">
              <a:defRPr/>
            </a:pP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Institute of Petroleum Research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 (</a:t>
            </a: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IPR-FORTH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a:t>
            </a:r>
            <a:endParaRPr lang="en-US" sz="3200" b="1" kern="1200" dirty="0">
              <a:solidFill>
                <a:srgbClr val="1F497D"/>
              </a:solidFill>
              <a:latin typeface="Arial" panose="020B0604020202020204" pitchFamily="34" charset="0"/>
              <a:ea typeface="Arial Unicode MS" pitchFamily="34" charset="-128"/>
              <a:cs typeface="Arial" panose="020B0604020202020204" pitchFamily="34" charset="0"/>
            </a:endParaRPr>
          </a:p>
        </p:txBody>
      </p:sp>
      <p:sp>
        <p:nvSpPr>
          <p:cNvPr id="10" name="Line 34"/>
          <p:cNvSpPr>
            <a:spLocks noChangeShapeType="1"/>
          </p:cNvSpPr>
          <p:nvPr/>
        </p:nvSpPr>
        <p:spPr bwMode="auto">
          <a:xfrm flipH="1">
            <a:off x="1596000" y="762000"/>
            <a:ext cx="9000000" cy="0"/>
          </a:xfrm>
          <a:prstGeom prst="line">
            <a:avLst/>
          </a:prstGeom>
          <a:noFill/>
          <a:ln w="381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3200" dirty="0">
              <a:solidFill>
                <a:prstClr val="black"/>
              </a:solidFill>
              <a:cs typeface="Arial" panose="020B0604020202020204" pitchFamily="34" charset="0"/>
            </a:endParaRPr>
          </a:p>
        </p:txBody>
      </p:sp>
      <p:sp>
        <p:nvSpPr>
          <p:cNvPr id="9" name="Rectangle 7"/>
          <p:cNvSpPr>
            <a:spLocks noChangeArrowheads="1"/>
          </p:cNvSpPr>
          <p:nvPr/>
        </p:nvSpPr>
        <p:spPr bwMode="auto">
          <a:xfrm>
            <a:off x="851972" y="1732428"/>
            <a:ext cx="6025402" cy="1508105"/>
          </a:xfrm>
          <a:prstGeom prst="rect">
            <a:avLst/>
          </a:prstGeom>
          <a:noFill/>
          <a:ln w="9525">
            <a:noFill/>
            <a:miter lim="800000"/>
            <a:headEnd/>
            <a:tailEnd/>
          </a:ln>
        </p:spPr>
        <p:txBody>
          <a:bodyPr wrap="square">
            <a:spAutoFit/>
          </a:bodyPr>
          <a:lstStyle/>
          <a:p>
            <a:pPr algn="just" defTabSz="935038" hangingPunct="1">
              <a:spcBef>
                <a:spcPts val="1800"/>
              </a:spcBef>
              <a:defRPr/>
            </a:pPr>
            <a:r>
              <a:rPr lang="en-US" kern="1200" dirty="0">
                <a:solidFill>
                  <a:prstClr val="black"/>
                </a:solidFill>
                <a:latin typeface="Calibri" panose="020F0502020204030204" pitchFamily="34" charset="0"/>
                <a:cs typeface="Calibri" panose="020F0502020204030204" pitchFamily="34" charset="0"/>
              </a:rPr>
              <a:t>As a host, the Technical University of Crete (TUC) allocated </a:t>
            </a:r>
          </a:p>
          <a:p>
            <a:pPr marL="342900" indent="-342900" algn="just" defTabSz="935038" hangingPunct="1">
              <a:spcBef>
                <a:spcPts val="1200"/>
              </a:spcBef>
              <a:buFont typeface="Wingdings" panose="05000000000000000000" pitchFamily="2" charset="2"/>
              <a:buChar char="Ø"/>
              <a:defRPr/>
            </a:pPr>
            <a:r>
              <a:rPr lang="el-GR" kern="1200" dirty="0">
                <a:solidFill>
                  <a:prstClr val="black"/>
                </a:solidFill>
                <a:latin typeface="Calibri" panose="020F0502020204030204" pitchFamily="34" charset="0"/>
                <a:cs typeface="Calibri" panose="020F0502020204030204" pitchFamily="34" charset="0"/>
              </a:rPr>
              <a:t>500</a:t>
            </a:r>
            <a:r>
              <a:rPr lang="en-US" kern="1200" dirty="0">
                <a:solidFill>
                  <a:prstClr val="black"/>
                </a:solidFill>
                <a:latin typeface="Calibri" panose="020F0502020204030204" pitchFamily="34" charset="0"/>
                <a:cs typeface="Calibri" panose="020F0502020204030204" pitchFamily="34" charset="0"/>
              </a:rPr>
              <a:t>m</a:t>
            </a:r>
            <a:r>
              <a:rPr lang="en-US" kern="1200" baseline="30000" dirty="0">
                <a:solidFill>
                  <a:prstClr val="black"/>
                </a:solidFill>
                <a:latin typeface="Calibri" panose="020F0502020204030204" pitchFamily="34" charset="0"/>
                <a:cs typeface="Calibri" panose="020F0502020204030204" pitchFamily="34" charset="0"/>
              </a:rPr>
              <a:t>2</a:t>
            </a:r>
            <a:r>
              <a:rPr lang="en-US" kern="1200" dirty="0">
                <a:solidFill>
                  <a:prstClr val="black"/>
                </a:solidFill>
                <a:latin typeface="Calibri" panose="020F0502020204030204" pitchFamily="34" charset="0"/>
                <a:cs typeface="Calibri" panose="020F0502020204030204" pitchFamily="34" charset="0"/>
              </a:rPr>
              <a:t> space for temporal housing of the new institute and </a:t>
            </a:r>
          </a:p>
          <a:p>
            <a:pPr marL="457200" indent="-457200" algn="just" defTabSz="935038" hangingPunct="1">
              <a:spcBef>
                <a:spcPts val="1200"/>
              </a:spcBef>
              <a:buFont typeface="Wingdings" panose="05000000000000000000" pitchFamily="2" charset="2"/>
              <a:buChar char="Ø"/>
              <a:defRPr/>
            </a:pPr>
            <a:r>
              <a:rPr lang="el-GR" kern="1200" dirty="0">
                <a:solidFill>
                  <a:prstClr val="black"/>
                </a:solidFill>
                <a:latin typeface="Calibri" panose="020F0502020204030204" pitchFamily="34" charset="0"/>
                <a:cs typeface="Calibri" panose="020F0502020204030204" pitchFamily="34" charset="0"/>
              </a:rPr>
              <a:t>35 </a:t>
            </a:r>
            <a:r>
              <a:rPr lang="en-US" kern="1200" dirty="0">
                <a:solidFill>
                  <a:prstClr val="black"/>
                </a:solidFill>
                <a:latin typeface="Calibri" panose="020F0502020204030204" pitchFamily="34" charset="0"/>
                <a:cs typeface="Calibri" panose="020F0502020204030204" pitchFamily="34" charset="0"/>
              </a:rPr>
              <a:t>acres for the construction of permanent installations in the TUC Campus</a:t>
            </a:r>
            <a:endParaRPr lang="el-GR" kern="1200" dirty="0">
              <a:solidFill>
                <a:prstClr val="black"/>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322F1F13-5A86-834B-93A0-E20F3ABEEE15}"/>
              </a:ext>
            </a:extLst>
          </p:cNvPr>
          <p:cNvSpPr txBox="1"/>
          <p:nvPr/>
        </p:nvSpPr>
        <p:spPr>
          <a:xfrm rot="20510103">
            <a:off x="212699" y="3372745"/>
            <a:ext cx="120000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lumMod val="75000"/>
                  </a:schemeClr>
                </a:solidFill>
                <a:effectLst/>
                <a:uFillTx/>
                <a:latin typeface="Calibri" panose="020F0502020204030204" pitchFamily="34" charset="0"/>
                <a:cs typeface="Calibri" panose="020F0502020204030204" pitchFamily="34" charset="0"/>
                <a:sym typeface="Helvetica"/>
              </a:rPr>
              <a:t>Presently</a:t>
            </a:r>
            <a:r>
              <a:rPr kumimoji="0" lang="en-US" sz="1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 …</a:t>
            </a:r>
          </a:p>
        </p:txBody>
      </p:sp>
      <p:sp>
        <p:nvSpPr>
          <p:cNvPr id="15" name="TextBox 14"/>
          <p:cNvSpPr txBox="1"/>
          <p:nvPr/>
        </p:nvSpPr>
        <p:spPr>
          <a:xfrm>
            <a:off x="90435" y="1081858"/>
            <a:ext cx="11615895" cy="400110"/>
          </a:xfrm>
          <a:prstGeom prst="rect">
            <a:avLst/>
          </a:prstGeom>
          <a:gradFill>
            <a:gsLst>
              <a:gs pos="77100">
                <a:schemeClr val="bg1">
                  <a:lumMod val="85000"/>
                </a:schemeClr>
              </a:gs>
              <a:gs pos="0">
                <a:schemeClr val="bg1">
                  <a:lumMod val="65000"/>
                </a:schemeClr>
              </a:gs>
              <a:gs pos="86260">
                <a:schemeClr val="bg1">
                  <a:lumMod val="85000"/>
                </a:schemeClr>
              </a:gs>
              <a:gs pos="50000">
                <a:schemeClr val="bg1">
                  <a:lumMod val="85000"/>
                </a:schemeClr>
              </a:gs>
              <a:gs pos="36253">
                <a:srgbClr val="CBCBCB"/>
              </a:gs>
              <a:gs pos="19567">
                <a:srgbClr val="BABABA"/>
              </a:gs>
              <a:gs pos="40850">
                <a:srgbClr val="D0D0D0"/>
              </a:gs>
              <a:gs pos="100000">
                <a:schemeClr val="bg1">
                  <a:lumMod val="85000"/>
                </a:schemeClr>
              </a:gs>
            </a:gsLst>
            <a:lin ang="5400000" scaled="0"/>
          </a:gradFill>
        </p:spPr>
        <p:txBody>
          <a:bodyPr wrap="square" rtlCol="0">
            <a:spAutoFit/>
          </a:bodyPr>
          <a:lstStyle/>
          <a:p>
            <a:pPr algn="ctr"/>
            <a:r>
              <a:rPr lang="en-US" sz="2000" b="1" dirty="0">
                <a:latin typeface="Calibri" panose="020F0502020204030204" pitchFamily="34" charset="0"/>
                <a:cs typeface="Calibri" panose="020F0502020204030204" pitchFamily="34" charset="0"/>
              </a:rPr>
              <a:t>September 2020</a:t>
            </a:r>
          </a:p>
        </p:txBody>
      </p:sp>
      <p:grpSp>
        <p:nvGrpSpPr>
          <p:cNvPr id="19" name="Ομάδα 3">
            <a:extLst>
              <a:ext uri="{FF2B5EF4-FFF2-40B4-BE49-F238E27FC236}">
                <a16:creationId xmlns:a16="http://schemas.microsoft.com/office/drawing/2014/main" xmlns="" id="{980A7B20-12C5-4B43-91B0-A1803852313B}"/>
              </a:ext>
            </a:extLst>
          </p:cNvPr>
          <p:cNvGrpSpPr/>
          <p:nvPr/>
        </p:nvGrpSpPr>
        <p:grpSpPr>
          <a:xfrm>
            <a:off x="9938509" y="5995145"/>
            <a:ext cx="2147475" cy="577933"/>
            <a:chOff x="8448525" y="5873107"/>
            <a:chExt cx="2147475" cy="577933"/>
          </a:xfrm>
        </p:grpSpPr>
        <p:pic>
          <p:nvPicPr>
            <p:cNvPr id="20" name="Εικόνα 5">
              <a:extLst>
                <a:ext uri="{FF2B5EF4-FFF2-40B4-BE49-F238E27FC236}">
                  <a16:creationId xmlns:a16="http://schemas.microsoft.com/office/drawing/2014/main" xmlns="" id="{57EFB40D-37DA-4674-8B44-EE17DD1C33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525" y="5873107"/>
              <a:ext cx="1750133" cy="398434"/>
            </a:xfrm>
            <a:prstGeom prst="rect">
              <a:avLst/>
            </a:prstGeom>
          </p:spPr>
        </p:pic>
        <p:sp>
          <p:nvSpPr>
            <p:cNvPr id="21" name="TextBox 20">
              <a:extLst>
                <a:ext uri="{FF2B5EF4-FFF2-40B4-BE49-F238E27FC236}">
                  <a16:creationId xmlns:a16="http://schemas.microsoft.com/office/drawing/2014/main" xmlns="" id="{AEBB5C96-6991-4800-857B-13B959D85395}"/>
                </a:ext>
              </a:extLst>
            </p:cNvPr>
            <p:cNvSpPr txBox="1"/>
            <p:nvPr/>
          </p:nvSpPr>
          <p:spPr>
            <a:xfrm>
              <a:off x="8448525" y="6283330"/>
              <a:ext cx="2147475" cy="167710"/>
            </a:xfrm>
            <a:prstGeom prst="rect">
              <a:avLst/>
            </a:prstGeom>
            <a:noFill/>
          </p:spPr>
          <p:txBody>
            <a:bodyPr wrap="square" rtlCol="0">
              <a:spAutoFit/>
            </a:bodyPr>
            <a:lstStyle/>
            <a:p>
              <a:r>
                <a:rPr lang="en-US" sz="900" b="1" dirty="0">
                  <a:solidFill>
                    <a:schemeClr val="tx1">
                      <a:lumMod val="65000"/>
                      <a:lumOff val="35000"/>
                    </a:schemeClr>
                  </a:solidFill>
                </a:rPr>
                <a:t>FOUNDATION FOR RESEARCH AND TECHNOLOGY - HELLAS</a:t>
              </a:r>
            </a:p>
          </p:txBody>
        </p:sp>
      </p:grpSp>
      <p:sp>
        <p:nvSpPr>
          <p:cNvPr id="17" name="TextBox 16">
            <a:extLst>
              <a:ext uri="{FF2B5EF4-FFF2-40B4-BE49-F238E27FC236}">
                <a16:creationId xmlns:a16="http://schemas.microsoft.com/office/drawing/2014/main" xmlns="" id="{A4C6029A-6848-48FA-8570-4A1A8464364F}"/>
              </a:ext>
            </a:extLst>
          </p:cNvPr>
          <p:cNvSpPr txBox="1"/>
          <p:nvPr/>
        </p:nvSpPr>
        <p:spPr>
          <a:xfrm>
            <a:off x="7229359" y="1735552"/>
            <a:ext cx="4459283" cy="1354217"/>
          </a:xfrm>
          <a:prstGeom prst="rect">
            <a:avLst/>
          </a:prstGeom>
          <a:noFill/>
        </p:spPr>
        <p:txBody>
          <a:bodyPr wrap="square">
            <a:spAutoFit/>
          </a:bodyPr>
          <a:lstStyle/>
          <a:p>
            <a:pPr lvl="1" algn="just" defTabSz="935038" hangingPunct="1">
              <a:spcBef>
                <a:spcPts val="1800"/>
              </a:spcBef>
              <a:defRPr/>
            </a:pPr>
            <a:r>
              <a:rPr lang="en-US" kern="1200" dirty="0">
                <a:solidFill>
                  <a:prstClr val="black"/>
                </a:solidFill>
                <a:latin typeface="Calibri" panose="020F0502020204030204" pitchFamily="34" charset="0"/>
                <a:cs typeface="Calibri" panose="020F0502020204030204" pitchFamily="34" charset="0"/>
              </a:rPr>
              <a:t>Financial Support</a:t>
            </a:r>
          </a:p>
          <a:p>
            <a:pPr marL="457200" lvl="1" indent="-457200" algn="just" defTabSz="935038" hangingPunct="1">
              <a:spcBef>
                <a:spcPts val="1200"/>
              </a:spcBef>
              <a:buFont typeface="Wingdings" panose="05000000000000000000" pitchFamily="2" charset="2"/>
              <a:buChar char="Ø"/>
              <a:defRPr/>
            </a:pPr>
            <a:r>
              <a:rPr lang="en-US" kern="1200" dirty="0">
                <a:solidFill>
                  <a:prstClr val="black"/>
                </a:solidFill>
                <a:latin typeface="Calibri" panose="020F0502020204030204" pitchFamily="34" charset="0"/>
                <a:cs typeface="Calibri" panose="020F0502020204030204" pitchFamily="34" charset="0"/>
              </a:rPr>
              <a:t> through a Sponsorship agreement with “Hellenic Petroleum S.A.” (</a:t>
            </a:r>
            <a:r>
              <a:rPr lang="en-US" b="1" kern="1200" dirty="0">
                <a:solidFill>
                  <a:schemeClr val="accent1">
                    <a:lumMod val="75000"/>
                  </a:schemeClr>
                </a:solidFill>
                <a:latin typeface="Calibri" panose="020F0502020204030204" pitchFamily="34" charset="0"/>
                <a:cs typeface="Calibri" panose="020F0502020204030204" pitchFamily="34" charset="0"/>
              </a:rPr>
              <a:t>HELPE</a:t>
            </a:r>
            <a:r>
              <a:rPr lang="en-US" kern="1200" dirty="0">
                <a:solidFill>
                  <a:prstClr val="black"/>
                </a:solidFill>
                <a:latin typeface="Calibri" panose="020F0502020204030204" pitchFamily="34" charset="0"/>
                <a:cs typeface="Calibri" panose="020F0502020204030204" pitchFamily="34" charset="0"/>
              </a:rPr>
              <a:t>) for the next 5 </a:t>
            </a:r>
            <a:r>
              <a:rPr lang="en-US" kern="1200" dirty="0" err="1">
                <a:solidFill>
                  <a:prstClr val="black"/>
                </a:solidFill>
                <a:latin typeface="Calibri" panose="020F0502020204030204" pitchFamily="34" charset="0"/>
                <a:cs typeface="Calibri" panose="020F0502020204030204" pitchFamily="34" charset="0"/>
              </a:rPr>
              <a:t>yrs</a:t>
            </a:r>
            <a:endParaRPr lang="en-US" kern="1200" dirty="0">
              <a:solidFill>
                <a:prstClr val="black"/>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xmlns="" id="{76A4ACF3-DF8D-4B3B-83AF-6A67453759C2}"/>
              </a:ext>
            </a:extLst>
          </p:cNvPr>
          <p:cNvGrpSpPr/>
          <p:nvPr/>
        </p:nvGrpSpPr>
        <p:grpSpPr>
          <a:xfrm>
            <a:off x="980308" y="3368867"/>
            <a:ext cx="10638086" cy="2133579"/>
            <a:chOff x="980308" y="2903649"/>
            <a:chExt cx="10638086" cy="2133579"/>
          </a:xfrm>
        </p:grpSpPr>
        <p:pic>
          <p:nvPicPr>
            <p:cNvPr id="11" name="Picture 4">
              <a:extLst>
                <a:ext uri="{FF2B5EF4-FFF2-40B4-BE49-F238E27FC236}">
                  <a16:creationId xmlns:a16="http://schemas.microsoft.com/office/drawing/2014/main" xmlns="" id="{1A8AAE5C-A31F-244D-B0A9-859FDE964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421" y="3462243"/>
              <a:ext cx="6222973" cy="1571045"/>
            </a:xfrm>
            <a:prstGeom prst="rect">
              <a:avLst/>
            </a:prstGeom>
          </p:spPr>
        </p:pic>
        <p:grpSp>
          <p:nvGrpSpPr>
            <p:cNvPr id="4" name="Group 3">
              <a:extLst>
                <a:ext uri="{FF2B5EF4-FFF2-40B4-BE49-F238E27FC236}">
                  <a16:creationId xmlns:a16="http://schemas.microsoft.com/office/drawing/2014/main" xmlns="" id="{3AECF92C-8265-41D2-A706-32417A1AD0C7}"/>
                </a:ext>
              </a:extLst>
            </p:cNvPr>
            <p:cNvGrpSpPr/>
            <p:nvPr/>
          </p:nvGrpSpPr>
          <p:grpSpPr>
            <a:xfrm>
              <a:off x="980308" y="3220523"/>
              <a:ext cx="3229698" cy="1816705"/>
              <a:chOff x="826641" y="3400846"/>
              <a:chExt cx="3229698" cy="1816705"/>
            </a:xfrm>
          </p:grpSpPr>
          <p:pic>
            <p:nvPicPr>
              <p:cNvPr id="14" name="Picture 6">
                <a:extLst>
                  <a:ext uri="{FF2B5EF4-FFF2-40B4-BE49-F238E27FC236}">
                    <a16:creationId xmlns:a16="http://schemas.microsoft.com/office/drawing/2014/main" xmlns="" id="{25C593D7-24F4-3541-99A0-C4FA6948A7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641" y="3400846"/>
                <a:ext cx="3229698" cy="1816705"/>
              </a:xfrm>
              <a:prstGeom prst="rect">
                <a:avLst/>
              </a:prstGeom>
            </p:spPr>
          </p:pic>
          <p:sp>
            <p:nvSpPr>
              <p:cNvPr id="5" name="Rounded Rectangle 4">
                <a:extLst>
                  <a:ext uri="{FF2B5EF4-FFF2-40B4-BE49-F238E27FC236}">
                    <a16:creationId xmlns:a16="http://schemas.microsoft.com/office/drawing/2014/main" xmlns="" id="{976DF346-751C-A24A-B9C6-DBD81CE268D0}"/>
                  </a:ext>
                </a:extLst>
              </p:cNvPr>
              <p:cNvSpPr/>
              <p:nvPr/>
            </p:nvSpPr>
            <p:spPr>
              <a:xfrm rot="1587446">
                <a:off x="1952616" y="4123510"/>
                <a:ext cx="221445" cy="633707"/>
              </a:xfrm>
              <a:prstGeom prst="roundRect">
                <a:avLst/>
              </a:prstGeom>
              <a:solidFill>
                <a:srgbClr val="FFFF00">
                  <a:alpha val="4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Arrow: Curved Left 22">
              <a:extLst>
                <a:ext uri="{FF2B5EF4-FFF2-40B4-BE49-F238E27FC236}">
                  <a16:creationId xmlns:a16="http://schemas.microsoft.com/office/drawing/2014/main" xmlns="" id="{8C3D5AD3-D82E-4672-AA7B-6A6B0D7068B0}"/>
                </a:ext>
              </a:extLst>
            </p:cNvPr>
            <p:cNvSpPr/>
            <p:nvPr/>
          </p:nvSpPr>
          <p:spPr>
            <a:xfrm rot="16200000">
              <a:off x="4686587" y="674365"/>
              <a:ext cx="800384" cy="525895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22E356E5-5A5D-BB4B-A25B-7DB5426F1B28}"/>
                </a:ext>
              </a:extLst>
            </p:cNvPr>
            <p:cNvSpPr txBox="1"/>
            <p:nvPr/>
          </p:nvSpPr>
          <p:spPr>
            <a:xfrm>
              <a:off x="8170856" y="3114015"/>
              <a:ext cx="204478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en-US" b="1" dirty="0">
                  <a:solidFill>
                    <a:schemeClr val="accent1">
                      <a:lumMod val="75000"/>
                    </a:schemeClr>
                  </a:solidFill>
                  <a:latin typeface="Calibri" panose="020F0502020204030204" pitchFamily="34" charset="0"/>
                  <a:cs typeface="Calibri" panose="020F0502020204030204" pitchFamily="34" charset="0"/>
                </a:rPr>
                <a:t>… the near future !!!</a:t>
              </a:r>
              <a:endParaRPr kumimoji="0" lang="en-US" sz="1800" b="1" i="0" u="none" strike="noStrike" cap="none" spc="0" normalizeH="0" baseline="0" dirty="0">
                <a:ln>
                  <a:noFill/>
                </a:ln>
                <a:solidFill>
                  <a:schemeClr val="accent1">
                    <a:lumMod val="75000"/>
                  </a:schemeClr>
                </a:solidFill>
                <a:effectLst/>
                <a:uFillTx/>
                <a:latin typeface="Calibri" panose="020F0502020204030204" pitchFamily="34" charset="0"/>
                <a:cs typeface="Calibri" panose="020F0502020204030204" pitchFamily="34" charset="0"/>
                <a:sym typeface="Helvetica"/>
              </a:endParaRPr>
            </a:p>
          </p:txBody>
        </p:sp>
      </p:grpSp>
      <p:pic>
        <p:nvPicPr>
          <p:cNvPr id="1026" name="Picture 2" descr="Hellenic Petroleum - Wikipedia">
            <a:extLst>
              <a:ext uri="{FF2B5EF4-FFF2-40B4-BE49-F238E27FC236}">
                <a16:creationId xmlns:a16="http://schemas.microsoft.com/office/drawing/2014/main" xmlns="" id="{23FF5AAD-57E8-4209-B8C1-D0822246AA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1875" y="1498483"/>
            <a:ext cx="1054251" cy="67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36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107955"/>
            <a:ext cx="12192000" cy="584775"/>
          </a:xfrm>
          <a:prstGeom prst="rect">
            <a:avLst/>
          </a:prstGeom>
          <a:noFill/>
          <a:ln w="9525">
            <a:noFill/>
            <a:miter lim="800000"/>
            <a:headEnd/>
            <a:tailEnd/>
          </a:ln>
          <a:effectLst>
            <a:outerShdw blurRad="685800" dist="50800" dir="4620000" sx="1000" sy="1000" algn="ctr" rotWithShape="0">
              <a:schemeClr val="bg1">
                <a:lumMod val="85000"/>
                <a:alpha val="31000"/>
              </a:schemeClr>
            </a:outerShdw>
          </a:effectLst>
        </p:spPr>
        <p:txBody>
          <a:bodyPr wrap="square">
            <a:spAutoFit/>
          </a:bodyPr>
          <a:lstStyle/>
          <a:p>
            <a:pPr algn="ctr" hangingPunct="1">
              <a:defRPr/>
            </a:pP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Institute of Petroleum Research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 (</a:t>
            </a: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IPR-FORTH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a:t>
            </a:r>
            <a:endParaRPr lang="en-US" sz="3200" b="1" kern="1200" dirty="0">
              <a:solidFill>
                <a:srgbClr val="1F497D"/>
              </a:solidFill>
              <a:latin typeface="Arial" panose="020B0604020202020204" pitchFamily="34" charset="0"/>
              <a:ea typeface="Arial Unicode MS" pitchFamily="34" charset="-128"/>
              <a:cs typeface="Arial" panose="020B0604020202020204" pitchFamily="34" charset="0"/>
            </a:endParaRPr>
          </a:p>
        </p:txBody>
      </p:sp>
      <p:sp>
        <p:nvSpPr>
          <p:cNvPr id="10" name="Line 34"/>
          <p:cNvSpPr>
            <a:spLocks noChangeShapeType="1"/>
          </p:cNvSpPr>
          <p:nvPr/>
        </p:nvSpPr>
        <p:spPr bwMode="auto">
          <a:xfrm flipH="1">
            <a:off x="1596000" y="762000"/>
            <a:ext cx="9000000" cy="0"/>
          </a:xfrm>
          <a:prstGeom prst="line">
            <a:avLst/>
          </a:prstGeom>
          <a:noFill/>
          <a:ln w="381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3200" dirty="0">
              <a:solidFill>
                <a:prstClr val="black"/>
              </a:solidFill>
              <a:cs typeface="Arial" panose="020B0604020202020204" pitchFamily="34" charset="0"/>
            </a:endParaRPr>
          </a:p>
        </p:txBody>
      </p:sp>
      <p:sp>
        <p:nvSpPr>
          <p:cNvPr id="9" name="Rectangle 7"/>
          <p:cNvSpPr>
            <a:spLocks noChangeArrowheads="1"/>
          </p:cNvSpPr>
          <p:nvPr/>
        </p:nvSpPr>
        <p:spPr bwMode="auto">
          <a:xfrm>
            <a:off x="1299411" y="2073622"/>
            <a:ext cx="9641306" cy="3308598"/>
          </a:xfrm>
          <a:prstGeom prst="rect">
            <a:avLst/>
          </a:prstGeom>
          <a:noFill/>
          <a:ln w="9525">
            <a:noFill/>
            <a:miter lim="800000"/>
            <a:headEnd/>
            <a:tailEnd/>
          </a:ln>
        </p:spPr>
        <p:txBody>
          <a:bodyPr wrap="square">
            <a:spAutoFit/>
          </a:bodyPr>
          <a:lstStyle/>
          <a:p>
            <a:pPr marL="457200" indent="-457200" algn="just" defTabSz="935038" hangingPunct="1">
              <a:spcBef>
                <a:spcPts val="1200"/>
              </a:spcBef>
              <a:buFont typeface="+mj-lt"/>
              <a:buAutoNum type="arabicPeriod"/>
              <a:defRPr/>
            </a:pPr>
            <a:r>
              <a:rPr lang="en-US" sz="2000" b="1" kern="1200" dirty="0">
                <a:solidFill>
                  <a:prstClr val="black"/>
                </a:solidFill>
                <a:latin typeface="Calibri" panose="020F0502020204030204" pitchFamily="34" charset="0"/>
                <a:cs typeface="Calibri" panose="020F0502020204030204" pitchFamily="34" charset="0"/>
              </a:rPr>
              <a:t>Petroleum Exploration</a:t>
            </a:r>
            <a:endParaRPr lang="el-GR" sz="2000" b="1" kern="1200" dirty="0">
              <a:solidFill>
                <a:prstClr val="black"/>
              </a:solidFill>
              <a:latin typeface="Calibri" panose="020F0502020204030204" pitchFamily="34" charset="0"/>
              <a:cs typeface="Calibri" panose="020F0502020204030204" pitchFamily="34" charset="0"/>
            </a:endParaRPr>
          </a:p>
          <a:p>
            <a:pPr lvl="1" algn="just" defTabSz="935038" hangingPunct="1">
              <a:spcBef>
                <a:spcPts val="600"/>
              </a:spcBef>
              <a:defRPr/>
            </a:pPr>
            <a:r>
              <a:rPr lang="el-GR" sz="2000" kern="1200" dirty="0">
                <a:solidFill>
                  <a:prstClr val="black"/>
                </a:solidFill>
                <a:latin typeface="Calibri" panose="020F0502020204030204" pitchFamily="34" charset="0"/>
                <a:cs typeface="Calibri" panose="020F0502020204030204" pitchFamily="34" charset="0"/>
              </a:rPr>
              <a:t>	</a:t>
            </a:r>
            <a:r>
              <a:rPr lang="en-US" sz="2000" kern="1200" dirty="0">
                <a:solidFill>
                  <a:prstClr val="black"/>
                </a:solidFill>
                <a:latin typeface="Calibri" panose="020F0502020204030204" pitchFamily="34" charset="0"/>
                <a:cs typeface="Calibri" panose="020F0502020204030204" pitchFamily="34" charset="0"/>
              </a:rPr>
              <a:t>R</a:t>
            </a:r>
            <a:r>
              <a:rPr lang="en-US" kern="1200" dirty="0">
                <a:solidFill>
                  <a:prstClr val="black"/>
                </a:solidFill>
                <a:latin typeface="Calibri" panose="020F0502020204030204" pitchFamily="34" charset="0"/>
                <a:cs typeface="Calibri" panose="020F0502020204030204" pitchFamily="34" charset="0"/>
              </a:rPr>
              <a:t>esearch for Oil &amp; Gas onshore and offshore, in frontier areas, and petroleum basins 	</a:t>
            </a:r>
            <a:r>
              <a:rPr lang="el-GR" kern="1200" dirty="0">
                <a:solidFill>
                  <a:prstClr val="black"/>
                </a:solidFill>
                <a:latin typeface="Calibri" panose="020F0502020204030204" pitchFamily="34" charset="0"/>
                <a:cs typeface="Calibri" panose="020F0502020204030204" pitchFamily="34" charset="0"/>
              </a:rPr>
              <a:t>(</a:t>
            </a:r>
            <a:r>
              <a:rPr lang="en-US" kern="1200" dirty="0">
                <a:solidFill>
                  <a:prstClr val="black"/>
                </a:solidFill>
                <a:latin typeface="Calibri" panose="020F0502020204030204" pitchFamily="34" charset="0"/>
                <a:cs typeface="Calibri" panose="020F0502020204030204" pitchFamily="34" charset="0"/>
              </a:rPr>
              <a:t>Geology, 	Geophysics, Geochemistry </a:t>
            </a:r>
            <a:r>
              <a:rPr lang="en-US" i="1" kern="1200" dirty="0">
                <a:solidFill>
                  <a:prstClr val="black"/>
                </a:solidFill>
                <a:latin typeface="Calibri" panose="020F0502020204030204" pitchFamily="34" charset="0"/>
                <a:cs typeface="Calibri" panose="020F0502020204030204" pitchFamily="34" charset="0"/>
              </a:rPr>
              <a:t>and more</a:t>
            </a:r>
            <a:r>
              <a:rPr lang="el-GR" kern="1200" dirty="0">
                <a:solidFill>
                  <a:prstClr val="black"/>
                </a:solidFill>
                <a:latin typeface="Calibri" panose="020F0502020204030204" pitchFamily="34" charset="0"/>
                <a:cs typeface="Calibri" panose="020F0502020204030204" pitchFamily="34" charset="0"/>
              </a:rPr>
              <a:t>)</a:t>
            </a:r>
          </a:p>
          <a:p>
            <a:pPr marL="457200" indent="-457200" algn="just" defTabSz="935038" hangingPunct="1">
              <a:spcBef>
                <a:spcPts val="1200"/>
              </a:spcBef>
              <a:buFont typeface="+mj-lt"/>
              <a:buAutoNum type="arabicPeriod" startAt="2"/>
              <a:defRPr/>
            </a:pPr>
            <a:r>
              <a:rPr lang="en-US" sz="2000" b="1" kern="1200" dirty="0">
                <a:solidFill>
                  <a:prstClr val="black"/>
                </a:solidFill>
                <a:latin typeface="Calibri" panose="020F0502020204030204" pitchFamily="34" charset="0"/>
                <a:cs typeface="Calibri" panose="020F0502020204030204" pitchFamily="34" charset="0"/>
              </a:rPr>
              <a:t>Petroleum Production</a:t>
            </a:r>
            <a:endParaRPr lang="el-GR" sz="2000" b="1" kern="1200" dirty="0">
              <a:solidFill>
                <a:prstClr val="black"/>
              </a:solidFill>
              <a:latin typeface="Calibri" panose="020F0502020204030204" pitchFamily="34" charset="0"/>
              <a:cs typeface="Calibri" panose="020F0502020204030204" pitchFamily="34" charset="0"/>
            </a:endParaRPr>
          </a:p>
          <a:p>
            <a:pPr lvl="2" algn="just" defTabSz="935038" hangingPunct="1">
              <a:spcBef>
                <a:spcPts val="600"/>
              </a:spcBef>
              <a:defRPr/>
            </a:pPr>
            <a:r>
              <a:rPr lang="el-GR" sz="2000" kern="1200" dirty="0">
                <a:solidFill>
                  <a:prstClr val="black"/>
                </a:solidFill>
                <a:latin typeface="Calibri" panose="020F0502020204030204" pitchFamily="34" charset="0"/>
                <a:cs typeface="Calibri" panose="020F0502020204030204" pitchFamily="34" charset="0"/>
              </a:rPr>
              <a:t>	</a:t>
            </a:r>
            <a:r>
              <a:rPr lang="en-US" sz="2000" kern="1200" dirty="0">
                <a:solidFill>
                  <a:prstClr val="black"/>
                </a:solidFill>
                <a:latin typeface="Calibri" panose="020F0502020204030204" pitchFamily="34" charset="0"/>
                <a:cs typeface="Calibri" panose="020F0502020204030204" pitchFamily="34" charset="0"/>
              </a:rPr>
              <a:t>R</a:t>
            </a:r>
            <a:r>
              <a:rPr lang="en-US" kern="1200" dirty="0">
                <a:solidFill>
                  <a:prstClr val="black"/>
                </a:solidFill>
                <a:latin typeface="Calibri" panose="020F0502020204030204" pitchFamily="34" charset="0"/>
                <a:cs typeface="Calibri" panose="020F0502020204030204" pitchFamily="34" charset="0"/>
              </a:rPr>
              <a:t>esearch in drilling and production of hydrocarbon reservoirs</a:t>
            </a:r>
            <a:r>
              <a:rPr lang="el-GR" kern="1200" dirty="0">
                <a:solidFill>
                  <a:prstClr val="black"/>
                </a:solidFill>
                <a:latin typeface="Calibri" panose="020F0502020204030204" pitchFamily="34" charset="0"/>
                <a:cs typeface="Calibri" panose="020F0502020204030204" pitchFamily="34" charset="0"/>
              </a:rPr>
              <a:t> (</a:t>
            </a:r>
            <a:r>
              <a:rPr lang="en-US" kern="1200" dirty="0">
                <a:solidFill>
                  <a:prstClr val="black"/>
                </a:solidFill>
                <a:latin typeface="Calibri" panose="020F0502020204030204" pitchFamily="34" charset="0"/>
                <a:cs typeface="Calibri" panose="020F0502020204030204" pitchFamily="34" charset="0"/>
              </a:rPr>
              <a:t>Drilling Engineering, 	Production Engineering</a:t>
            </a:r>
            <a:r>
              <a:rPr lang="el-GR" kern="1200" dirty="0">
                <a:solidFill>
                  <a:prstClr val="black"/>
                </a:solidFill>
                <a:latin typeface="Calibri" panose="020F0502020204030204" pitchFamily="34" charset="0"/>
                <a:cs typeface="Calibri" panose="020F0502020204030204" pitchFamily="34" charset="0"/>
              </a:rPr>
              <a:t>)</a:t>
            </a:r>
            <a:endParaRPr lang="el-GR" b="1" kern="1200" dirty="0">
              <a:solidFill>
                <a:prstClr val="black"/>
              </a:solidFill>
              <a:latin typeface="Calibri" panose="020F0502020204030204" pitchFamily="34" charset="0"/>
              <a:cs typeface="Calibri" panose="020F0502020204030204" pitchFamily="34" charset="0"/>
            </a:endParaRPr>
          </a:p>
          <a:p>
            <a:pPr marL="457200" indent="-457200" algn="just" defTabSz="935038" hangingPunct="1">
              <a:spcBef>
                <a:spcPts val="1200"/>
              </a:spcBef>
              <a:buFont typeface="+mj-lt"/>
              <a:buAutoNum type="arabicPeriod" startAt="2"/>
              <a:defRPr/>
            </a:pPr>
            <a:r>
              <a:rPr lang="en-US" sz="2000" b="1" kern="1200" dirty="0">
                <a:solidFill>
                  <a:prstClr val="black"/>
                </a:solidFill>
                <a:latin typeface="Calibri" panose="020F0502020204030204" pitchFamily="34" charset="0"/>
                <a:cs typeface="Calibri" panose="020F0502020204030204" pitchFamily="34" charset="0"/>
              </a:rPr>
              <a:t>Safety and Environment</a:t>
            </a:r>
            <a:endParaRPr lang="el-GR" sz="2000" b="1" kern="1200" dirty="0">
              <a:solidFill>
                <a:prstClr val="black"/>
              </a:solidFill>
              <a:latin typeface="Calibri" panose="020F0502020204030204" pitchFamily="34" charset="0"/>
              <a:cs typeface="Calibri" panose="020F0502020204030204" pitchFamily="34" charset="0"/>
            </a:endParaRPr>
          </a:p>
          <a:p>
            <a:pPr algn="just" defTabSz="935038" hangingPunct="1">
              <a:spcBef>
                <a:spcPts val="600"/>
              </a:spcBef>
              <a:defRPr/>
            </a:pPr>
            <a:r>
              <a:rPr lang="el-GR" sz="2000" kern="1200" dirty="0">
                <a:solidFill>
                  <a:prstClr val="black"/>
                </a:solidFill>
                <a:latin typeface="Calibri" panose="020F0502020204030204" pitchFamily="34" charset="0"/>
                <a:cs typeface="Calibri" panose="020F0502020204030204" pitchFamily="34" charset="0"/>
              </a:rPr>
              <a:t>	</a:t>
            </a:r>
            <a:r>
              <a:rPr lang="en-US" sz="2000" kern="1200" dirty="0">
                <a:solidFill>
                  <a:prstClr val="black"/>
                </a:solidFill>
                <a:latin typeface="Calibri" panose="020F0502020204030204" pitchFamily="34" charset="0"/>
                <a:cs typeface="Calibri" panose="020F0502020204030204" pitchFamily="34" charset="0"/>
              </a:rPr>
              <a:t>R</a:t>
            </a:r>
            <a:r>
              <a:rPr lang="en-US" kern="1200" dirty="0">
                <a:solidFill>
                  <a:prstClr val="black"/>
                </a:solidFill>
                <a:latin typeface="Calibri" panose="020F0502020204030204" pitchFamily="34" charset="0"/>
                <a:cs typeface="Calibri" panose="020F0502020204030204" pitchFamily="34" charset="0"/>
              </a:rPr>
              <a:t>esearch for safe and environmental sustainable exploration and exploitation of oil and 	gas (Environmental Engineering)</a:t>
            </a:r>
            <a:endParaRPr lang="el-GR" kern="1200" dirty="0">
              <a:solidFill>
                <a:prstClr val="black"/>
              </a:solidFill>
              <a:latin typeface="Calibri" panose="020F0502020204030204" pitchFamily="34" charset="0"/>
              <a:cs typeface="Calibri" panose="020F0502020204030204" pitchFamily="34" charset="0"/>
            </a:endParaRPr>
          </a:p>
        </p:txBody>
      </p:sp>
      <p:sp>
        <p:nvSpPr>
          <p:cNvPr id="11" name="TextBox 10"/>
          <p:cNvSpPr txBox="1"/>
          <p:nvPr/>
        </p:nvSpPr>
        <p:spPr>
          <a:xfrm>
            <a:off x="3523623" y="1185710"/>
            <a:ext cx="5144756" cy="461665"/>
          </a:xfrm>
          <a:prstGeom prst="rect">
            <a:avLst/>
          </a:prstGeom>
          <a:noFill/>
          <a:ln w="28575">
            <a:solidFill>
              <a:schemeClr val="bg1">
                <a:lumMod val="65000"/>
              </a:schemeClr>
            </a:solidFill>
          </a:ln>
        </p:spPr>
        <p:txBody>
          <a:bodyPr wrap="square" rtlCol="0">
            <a:spAutoFit/>
          </a:bodyPr>
          <a:lstStyle/>
          <a:p>
            <a:pPr algn="ctr"/>
            <a:r>
              <a:rPr lang="en-US" sz="2400" b="1" dirty="0">
                <a:latin typeface="Calibri" panose="020F0502020204030204" pitchFamily="34" charset="0"/>
                <a:cs typeface="Calibri" panose="020F0502020204030204" pitchFamily="34" charset="0"/>
              </a:rPr>
              <a:t>Main Research Directions</a:t>
            </a:r>
          </a:p>
        </p:txBody>
      </p:sp>
      <p:grpSp>
        <p:nvGrpSpPr>
          <p:cNvPr id="15" name="Ομάδα 3">
            <a:extLst>
              <a:ext uri="{FF2B5EF4-FFF2-40B4-BE49-F238E27FC236}">
                <a16:creationId xmlns:a16="http://schemas.microsoft.com/office/drawing/2014/main" xmlns="" id="{3E033549-BE56-4056-BF72-2153553C9EDF}"/>
              </a:ext>
            </a:extLst>
          </p:cNvPr>
          <p:cNvGrpSpPr/>
          <p:nvPr/>
        </p:nvGrpSpPr>
        <p:grpSpPr>
          <a:xfrm>
            <a:off x="9938509" y="5995145"/>
            <a:ext cx="2147475" cy="577933"/>
            <a:chOff x="8448525" y="5873107"/>
            <a:chExt cx="2147475" cy="577933"/>
          </a:xfrm>
        </p:grpSpPr>
        <p:pic>
          <p:nvPicPr>
            <p:cNvPr id="16" name="Εικόνα 5">
              <a:extLst>
                <a:ext uri="{FF2B5EF4-FFF2-40B4-BE49-F238E27FC236}">
                  <a16:creationId xmlns:a16="http://schemas.microsoft.com/office/drawing/2014/main" xmlns="" id="{EA450632-751B-4859-82FB-AE3D651F11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525" y="5873107"/>
              <a:ext cx="1750133" cy="398434"/>
            </a:xfrm>
            <a:prstGeom prst="rect">
              <a:avLst/>
            </a:prstGeom>
          </p:spPr>
        </p:pic>
        <p:sp>
          <p:nvSpPr>
            <p:cNvPr id="17" name="TextBox 16">
              <a:extLst>
                <a:ext uri="{FF2B5EF4-FFF2-40B4-BE49-F238E27FC236}">
                  <a16:creationId xmlns:a16="http://schemas.microsoft.com/office/drawing/2014/main" xmlns="" id="{114027BA-53F7-4670-AF68-990310754B73}"/>
                </a:ext>
              </a:extLst>
            </p:cNvPr>
            <p:cNvSpPr txBox="1"/>
            <p:nvPr/>
          </p:nvSpPr>
          <p:spPr>
            <a:xfrm>
              <a:off x="8448525" y="6283330"/>
              <a:ext cx="2147475" cy="167710"/>
            </a:xfrm>
            <a:prstGeom prst="rect">
              <a:avLst/>
            </a:prstGeom>
            <a:noFill/>
          </p:spPr>
          <p:txBody>
            <a:bodyPr wrap="square" rtlCol="0">
              <a:spAutoFit/>
            </a:bodyPr>
            <a:lstStyle/>
            <a:p>
              <a:r>
                <a:rPr lang="en-US" sz="900" b="1" dirty="0">
                  <a:solidFill>
                    <a:schemeClr val="tx1">
                      <a:lumMod val="65000"/>
                      <a:lumOff val="35000"/>
                    </a:schemeClr>
                  </a:solidFill>
                </a:rPr>
                <a:t>FOUNDATION FOR RESEARCH AND TECHNOLOGY - HELLAS</a:t>
              </a:r>
            </a:p>
          </p:txBody>
        </p:sp>
      </p:grpSp>
      <p:grpSp>
        <p:nvGrpSpPr>
          <p:cNvPr id="5" name="Group 4">
            <a:extLst>
              <a:ext uri="{FF2B5EF4-FFF2-40B4-BE49-F238E27FC236}">
                <a16:creationId xmlns:a16="http://schemas.microsoft.com/office/drawing/2014/main" xmlns="" id="{7619A915-4C17-4C3A-B48B-CF32D46D4674}"/>
              </a:ext>
            </a:extLst>
          </p:cNvPr>
          <p:cNvGrpSpPr/>
          <p:nvPr/>
        </p:nvGrpSpPr>
        <p:grpSpPr>
          <a:xfrm>
            <a:off x="10450655" y="1311669"/>
            <a:ext cx="1123181" cy="785483"/>
            <a:chOff x="10533528" y="1439366"/>
            <a:chExt cx="1123181" cy="785483"/>
          </a:xfrm>
        </p:grpSpPr>
        <p:sp>
          <p:nvSpPr>
            <p:cNvPr id="3" name="TextBox 2">
              <a:extLst>
                <a:ext uri="{FF2B5EF4-FFF2-40B4-BE49-F238E27FC236}">
                  <a16:creationId xmlns:a16="http://schemas.microsoft.com/office/drawing/2014/main" xmlns="" id="{04177AD6-B416-4392-A72D-07946EA0AA0F}"/>
                </a:ext>
              </a:extLst>
            </p:cNvPr>
            <p:cNvSpPr txBox="1"/>
            <p:nvPr/>
          </p:nvSpPr>
          <p:spPr>
            <a:xfrm rot="1766711">
              <a:off x="10755561" y="1439366"/>
              <a:ext cx="901148" cy="400110"/>
            </a:xfrm>
            <a:prstGeom prst="rect">
              <a:avLst/>
            </a:prstGeom>
            <a:noFill/>
          </p:spPr>
          <p:txBody>
            <a:bodyPr wrap="square" rtlCol="0">
              <a:spAutoFit/>
            </a:bodyPr>
            <a:lstStyle/>
            <a:p>
              <a:r>
                <a:rPr lang="en-US" sz="2000" b="1" dirty="0">
                  <a:solidFill>
                    <a:schemeClr val="tx1">
                      <a:lumMod val="50000"/>
                      <a:lumOff val="50000"/>
                    </a:schemeClr>
                  </a:solidFill>
                </a:rPr>
                <a:t>Oil</a:t>
              </a:r>
            </a:p>
          </p:txBody>
        </p:sp>
        <p:sp>
          <p:nvSpPr>
            <p:cNvPr id="4" name="TextBox 3">
              <a:extLst>
                <a:ext uri="{FF2B5EF4-FFF2-40B4-BE49-F238E27FC236}">
                  <a16:creationId xmlns:a16="http://schemas.microsoft.com/office/drawing/2014/main" xmlns="" id="{347881FD-ADD5-4F3A-AE2C-B11728CBEE1A}"/>
                </a:ext>
              </a:extLst>
            </p:cNvPr>
            <p:cNvSpPr txBox="1"/>
            <p:nvPr/>
          </p:nvSpPr>
          <p:spPr>
            <a:xfrm rot="1452265">
              <a:off x="10533528" y="1824739"/>
              <a:ext cx="1046921" cy="400110"/>
            </a:xfrm>
            <a:prstGeom prst="rect">
              <a:avLst/>
            </a:prstGeom>
            <a:noFill/>
          </p:spPr>
          <p:txBody>
            <a:bodyPr wrap="square" rtlCol="0">
              <a:spAutoFit/>
            </a:bodyPr>
            <a:lstStyle/>
            <a:p>
              <a:r>
                <a:rPr lang="en-US" sz="2000" b="1" dirty="0">
                  <a:solidFill>
                    <a:schemeClr val="tx1">
                      <a:lumMod val="50000"/>
                      <a:lumOff val="50000"/>
                    </a:schemeClr>
                  </a:solidFill>
                </a:rPr>
                <a:t>Gas</a:t>
              </a:r>
            </a:p>
          </p:txBody>
        </p:sp>
      </p:grpSp>
    </p:spTree>
    <p:extLst>
      <p:ext uri="{BB962C8B-B14F-4D97-AF65-F5344CB8AC3E}">
        <p14:creationId xmlns:p14="http://schemas.microsoft.com/office/powerpoint/2010/main" val="14228491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107955"/>
            <a:ext cx="12192000" cy="584775"/>
          </a:xfrm>
          <a:prstGeom prst="rect">
            <a:avLst/>
          </a:prstGeom>
          <a:noFill/>
          <a:ln w="9525">
            <a:noFill/>
            <a:miter lim="800000"/>
            <a:headEnd/>
            <a:tailEnd/>
          </a:ln>
          <a:effectLst>
            <a:outerShdw blurRad="685800" dist="50800" dir="4620000" sx="1000" sy="1000" algn="ctr" rotWithShape="0">
              <a:schemeClr val="bg1">
                <a:lumMod val="85000"/>
                <a:alpha val="31000"/>
              </a:schemeClr>
            </a:outerShdw>
          </a:effectLst>
        </p:spPr>
        <p:txBody>
          <a:bodyPr wrap="square">
            <a:spAutoFit/>
          </a:bodyPr>
          <a:lstStyle/>
          <a:p>
            <a:pPr algn="ctr" hangingPunct="1">
              <a:defRPr/>
            </a:pP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Institute of Petroleum Research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 (</a:t>
            </a: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IPR-FORTH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a:t>
            </a:r>
            <a:endParaRPr lang="en-US" sz="3200" b="1" kern="1200" dirty="0">
              <a:solidFill>
                <a:srgbClr val="1F497D"/>
              </a:solidFill>
              <a:latin typeface="Arial" panose="020B0604020202020204" pitchFamily="34" charset="0"/>
              <a:ea typeface="Arial Unicode MS" pitchFamily="34" charset="-128"/>
              <a:cs typeface="Arial" panose="020B0604020202020204" pitchFamily="34" charset="0"/>
            </a:endParaRPr>
          </a:p>
        </p:txBody>
      </p:sp>
      <p:sp>
        <p:nvSpPr>
          <p:cNvPr id="10" name="Line 34"/>
          <p:cNvSpPr>
            <a:spLocks noChangeShapeType="1"/>
          </p:cNvSpPr>
          <p:nvPr/>
        </p:nvSpPr>
        <p:spPr bwMode="auto">
          <a:xfrm flipH="1">
            <a:off x="1596000" y="762000"/>
            <a:ext cx="9000000" cy="0"/>
          </a:xfrm>
          <a:prstGeom prst="line">
            <a:avLst/>
          </a:prstGeom>
          <a:noFill/>
          <a:ln w="381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3200" dirty="0">
              <a:solidFill>
                <a:prstClr val="black"/>
              </a:solidFill>
              <a:cs typeface="Arial" panose="020B0604020202020204" pitchFamily="34" charset="0"/>
            </a:endParaRPr>
          </a:p>
        </p:txBody>
      </p:sp>
      <p:sp>
        <p:nvSpPr>
          <p:cNvPr id="9" name="TextBox 8">
            <a:extLst>
              <a:ext uri="{FF2B5EF4-FFF2-40B4-BE49-F238E27FC236}">
                <a16:creationId xmlns:a16="http://schemas.microsoft.com/office/drawing/2014/main" xmlns="" id="{398CE628-29B0-2C40-B8FC-1C1677F9B514}"/>
              </a:ext>
            </a:extLst>
          </p:cNvPr>
          <p:cNvSpPr txBox="1"/>
          <p:nvPr/>
        </p:nvSpPr>
        <p:spPr>
          <a:xfrm>
            <a:off x="539931" y="870685"/>
            <a:ext cx="1567092"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2000" b="1" kern="1200" dirty="0">
                <a:solidFill>
                  <a:srgbClr val="1F497D"/>
                </a:solidFill>
                <a:latin typeface="Calibri" panose="020F0502020204030204" pitchFamily="34" charset="0"/>
                <a:ea typeface="Arial Unicode MS" pitchFamily="34" charset="-128"/>
                <a:cs typeface="Calibri" panose="020F0502020204030204" pitchFamily="34" charset="0"/>
              </a:rPr>
              <a:t>1. Exploration</a:t>
            </a:r>
            <a:endParaRPr lang="en-US" sz="2000" b="1" i="1" kern="1200" dirty="0">
              <a:solidFill>
                <a:srgbClr val="1F497D"/>
              </a:solidFill>
              <a:latin typeface="Calibri" panose="020F0502020204030204" pitchFamily="34" charset="0"/>
              <a:ea typeface="Arial Unicode MS" pitchFamily="34" charset="-128"/>
              <a:cs typeface="Calibri" panose="020F0502020204030204" pitchFamily="34" charset="0"/>
            </a:endParaRPr>
          </a:p>
        </p:txBody>
      </p:sp>
      <p:sp>
        <p:nvSpPr>
          <p:cNvPr id="11" name="TextBox 10">
            <a:extLst>
              <a:ext uri="{FF2B5EF4-FFF2-40B4-BE49-F238E27FC236}">
                <a16:creationId xmlns:a16="http://schemas.microsoft.com/office/drawing/2014/main" xmlns="" id="{9482B989-4A3E-CA45-A0DC-F5F10E336099}"/>
              </a:ext>
            </a:extLst>
          </p:cNvPr>
          <p:cNvSpPr txBox="1"/>
          <p:nvPr/>
        </p:nvSpPr>
        <p:spPr>
          <a:xfrm>
            <a:off x="539931" y="1828566"/>
            <a:ext cx="11155822" cy="19851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lang="en-US" dirty="0">
                <a:latin typeface="Calibri" panose="020F0502020204030204" pitchFamily="34" charset="0"/>
                <a:cs typeface="Calibri" panose="020F0502020204030204" pitchFamily="34" charset="0"/>
              </a:rPr>
              <a:t>Geophysical interpretation &amp; Integrated system (equipment, methodologies, data evaluation) for geochemical studies in petroleum basins - compatible with common industrial standards. Unique in Greece.</a:t>
            </a:r>
          </a:p>
          <a:p>
            <a:pPr marL="285750" indent="-285750">
              <a:spcBef>
                <a:spcPts val="600"/>
              </a:spcBef>
              <a:buFont typeface="Wingdings" pitchFamily="2" charset="2"/>
              <a:buChar char="ü"/>
            </a:pPr>
            <a:r>
              <a:rPr lang="en-US" dirty="0">
                <a:latin typeface="Calibri" panose="020F0502020204030204" pitchFamily="34" charset="0"/>
                <a:cs typeface="Calibri" panose="020F0502020204030204" pitchFamily="34" charset="0"/>
              </a:rPr>
              <a:t>Modeling of petroleum systems and basins, (including experimental kinetic modeling of kerogen) using advanced industrial software</a:t>
            </a: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kumimoji="0" lang="en-US"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Detailed characterization of petroleum fluids and sediments in source rocks and reservoirs, including </a:t>
            </a:r>
            <a:r>
              <a:rPr lang="en-US" dirty="0">
                <a:latin typeface="Calibri" panose="020F0502020204030204" pitchFamily="34" charset="0"/>
                <a:cs typeface="Calibri" panose="020F0502020204030204" pitchFamily="34" charset="0"/>
              </a:rPr>
              <a:t>GC, GC-MS, HPLC, Rock-</a:t>
            </a:r>
            <a:r>
              <a:rPr lang="en-US" dirty="0" err="1">
                <a:latin typeface="Calibri" panose="020F0502020204030204" pitchFamily="34" charset="0"/>
                <a:cs typeface="Calibri" panose="020F0502020204030204" pitchFamily="34" charset="0"/>
              </a:rPr>
              <a:t>Eval</a:t>
            </a:r>
            <a:r>
              <a:rPr lang="en-US" dirty="0">
                <a:latin typeface="Calibri" panose="020F0502020204030204" pitchFamily="34" charset="0"/>
                <a:cs typeface="Calibri" panose="020F0502020204030204" pitchFamily="34" charset="0"/>
              </a:rPr>
              <a:t>, DTG, CHNS analyses…</a:t>
            </a:r>
            <a:r>
              <a:rPr lang="el-GR" dirty="0">
                <a:latin typeface="Calibri" panose="020F0502020204030204" pitchFamily="34" charset="0"/>
                <a:cs typeface="Calibri" panose="020F0502020204030204" pitchFamily="34" charset="0"/>
              </a:rPr>
              <a:t>.</a:t>
            </a:r>
            <a:endParaRPr kumimoji="0" lang="en-US"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13" name="TextBox 12">
            <a:extLst>
              <a:ext uri="{FF2B5EF4-FFF2-40B4-BE49-F238E27FC236}">
                <a16:creationId xmlns:a16="http://schemas.microsoft.com/office/drawing/2014/main" xmlns="" id="{A550F855-6B5C-A744-A7E5-DA7BC49B042E}"/>
              </a:ext>
            </a:extLst>
          </p:cNvPr>
          <p:cNvSpPr txBox="1"/>
          <p:nvPr/>
        </p:nvSpPr>
        <p:spPr>
          <a:xfrm>
            <a:off x="539931" y="4395421"/>
            <a:ext cx="11188315" cy="14003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285750" marR="0" indent="-285750" algn="l" defTabSz="914400" rtl="0" fontAlgn="auto" latinLnBrk="0" hangingPunct="0">
              <a:lnSpc>
                <a:spcPct val="100000"/>
              </a:lnSpc>
              <a:spcBef>
                <a:spcPts val="600"/>
              </a:spcBef>
              <a:spcAft>
                <a:spcPts val="0"/>
              </a:spcAft>
              <a:buClrTx/>
              <a:buSzTx/>
              <a:buFont typeface="Wingdings" panose="05000000000000000000" pitchFamily="2" charset="2"/>
              <a:buChar char="Ø"/>
              <a:tabLst/>
            </a:pPr>
            <a:r>
              <a:rPr kumimoji="0" lang="en-US"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More than 40 research papers, active in AAPG, ICE, EAGE</a:t>
            </a:r>
            <a:endParaRPr lang="en-US" dirty="0">
              <a:latin typeface="Calibri" panose="020F0502020204030204" pitchFamily="34" charset="0"/>
              <a:cs typeface="Calibri" panose="020F0502020204030204" pitchFamily="34" charset="0"/>
            </a:endParaRPr>
          </a:p>
          <a:p>
            <a:pPr marL="285750" marR="0" indent="-285750" algn="l" defTabSz="914400" rtl="0" fontAlgn="auto" latinLnBrk="0" hangingPunct="0">
              <a:lnSpc>
                <a:spcPct val="100000"/>
              </a:lnSpc>
              <a:spcBef>
                <a:spcPts val="600"/>
              </a:spcBef>
              <a:spcAft>
                <a:spcPts val="0"/>
              </a:spcAft>
              <a:buClrTx/>
              <a:buSzTx/>
              <a:buFont typeface="Wingdings" panose="05000000000000000000" pitchFamily="2" charset="2"/>
              <a:buChar char="Ø"/>
              <a:tabLst/>
            </a:pPr>
            <a:r>
              <a:rPr lang="en-US" dirty="0">
                <a:latin typeface="Calibri" panose="020F0502020204030204" pitchFamily="34" charset="0"/>
                <a:cs typeface="Calibri" panose="020F0502020204030204" pitchFamily="34" charset="0"/>
              </a:rPr>
              <a:t>Applied research projects with oil, shipping &amp; service companies, other Institutes and Regional Management Bodies</a:t>
            </a:r>
          </a:p>
          <a:p>
            <a:pPr marL="285750" marR="0" indent="-285750" algn="l" defTabSz="914400" rtl="0" fontAlgn="auto" latinLnBrk="0" hangingPunct="0">
              <a:lnSpc>
                <a:spcPct val="100000"/>
              </a:lnSpc>
              <a:spcBef>
                <a:spcPts val="600"/>
              </a:spcBef>
              <a:spcAft>
                <a:spcPts val="0"/>
              </a:spcAft>
              <a:buClrTx/>
              <a:buSzTx/>
              <a:buFont typeface="Wingdings" panose="05000000000000000000" pitchFamily="2" charset="2"/>
              <a:buChar char="Ø"/>
              <a:tabLst/>
            </a:pPr>
            <a:r>
              <a:rPr lang="en-US" dirty="0">
                <a:latin typeface="Calibri" panose="020F0502020204030204" pitchFamily="34" charset="0"/>
                <a:cs typeface="Calibri" panose="020F0502020204030204" pitchFamily="34" charset="0"/>
              </a:rPr>
              <a:t>Semi-commercial library of petroleum biomarkers mass spectra</a:t>
            </a:r>
          </a:p>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14" name="TextBox 13">
            <a:extLst>
              <a:ext uri="{FF2B5EF4-FFF2-40B4-BE49-F238E27FC236}">
                <a16:creationId xmlns:a16="http://schemas.microsoft.com/office/drawing/2014/main" xmlns="" id="{015C0020-B83C-AB4B-813E-E0EB3D9DB0F3}"/>
              </a:ext>
            </a:extLst>
          </p:cNvPr>
          <p:cNvSpPr txBox="1"/>
          <p:nvPr/>
        </p:nvSpPr>
        <p:spPr>
          <a:xfrm>
            <a:off x="539931" y="1424589"/>
            <a:ext cx="53341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b="1" i="1" kern="1200" dirty="0">
                <a:solidFill>
                  <a:srgbClr val="1F497D"/>
                </a:solidFill>
                <a:latin typeface="Calibri" panose="020F0502020204030204" pitchFamily="34" charset="0"/>
                <a:ea typeface="Arial Unicode MS" pitchFamily="34" charset="-128"/>
                <a:cs typeface="Calibri" panose="020F0502020204030204" pitchFamily="34" charset="0"/>
              </a:rPr>
              <a:t>Existing Capabilities (in collaboration with MRED–TUC)</a:t>
            </a:r>
          </a:p>
        </p:txBody>
      </p:sp>
      <p:sp>
        <p:nvSpPr>
          <p:cNvPr id="15" name="TextBox 14">
            <a:extLst>
              <a:ext uri="{FF2B5EF4-FFF2-40B4-BE49-F238E27FC236}">
                <a16:creationId xmlns:a16="http://schemas.microsoft.com/office/drawing/2014/main" xmlns="" id="{015C0020-B83C-AB4B-813E-E0EB3D9DB0F3}"/>
              </a:ext>
            </a:extLst>
          </p:cNvPr>
          <p:cNvSpPr txBox="1"/>
          <p:nvPr/>
        </p:nvSpPr>
        <p:spPr>
          <a:xfrm>
            <a:off x="539931" y="4025723"/>
            <a:ext cx="77200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b="1" i="1" kern="1200" dirty="0">
                <a:solidFill>
                  <a:srgbClr val="1F497D"/>
                </a:solidFill>
                <a:latin typeface="Calibri" panose="020F0502020204030204" pitchFamily="34" charset="0"/>
                <a:ea typeface="Arial Unicode MS" pitchFamily="34" charset="-128"/>
                <a:cs typeface="Calibri" panose="020F0502020204030204" pitchFamily="34" charset="0"/>
              </a:rPr>
              <a:t>Output</a:t>
            </a:r>
            <a:endParaRPr lang="en-US" sz="2000" b="1" kern="1200" dirty="0">
              <a:solidFill>
                <a:srgbClr val="1F497D"/>
              </a:solidFill>
              <a:latin typeface="Calibri" panose="020F0502020204030204" pitchFamily="34" charset="0"/>
              <a:ea typeface="Arial Unicode MS" pitchFamily="34" charset="-128"/>
              <a:cs typeface="Calibri" panose="020F0502020204030204" pitchFamily="34" charset="0"/>
            </a:endParaRPr>
          </a:p>
        </p:txBody>
      </p:sp>
      <p:grpSp>
        <p:nvGrpSpPr>
          <p:cNvPr id="18" name="Ομάδα 3">
            <a:extLst>
              <a:ext uri="{FF2B5EF4-FFF2-40B4-BE49-F238E27FC236}">
                <a16:creationId xmlns:a16="http://schemas.microsoft.com/office/drawing/2014/main" xmlns="" id="{CC652137-D139-441D-A92A-BE1F216D8942}"/>
              </a:ext>
            </a:extLst>
          </p:cNvPr>
          <p:cNvGrpSpPr/>
          <p:nvPr/>
        </p:nvGrpSpPr>
        <p:grpSpPr>
          <a:xfrm>
            <a:off x="9938509" y="5995145"/>
            <a:ext cx="2147475" cy="577933"/>
            <a:chOff x="8448525" y="5873107"/>
            <a:chExt cx="2147475" cy="577933"/>
          </a:xfrm>
        </p:grpSpPr>
        <p:pic>
          <p:nvPicPr>
            <p:cNvPr id="19" name="Εικόνα 5">
              <a:extLst>
                <a:ext uri="{FF2B5EF4-FFF2-40B4-BE49-F238E27FC236}">
                  <a16:creationId xmlns:a16="http://schemas.microsoft.com/office/drawing/2014/main" xmlns="" id="{5D6CBA3B-03E6-4B88-8DDD-9F63742CBC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525" y="5873107"/>
              <a:ext cx="1750133" cy="398434"/>
            </a:xfrm>
            <a:prstGeom prst="rect">
              <a:avLst/>
            </a:prstGeom>
          </p:spPr>
        </p:pic>
        <p:sp>
          <p:nvSpPr>
            <p:cNvPr id="20" name="TextBox 19">
              <a:extLst>
                <a:ext uri="{FF2B5EF4-FFF2-40B4-BE49-F238E27FC236}">
                  <a16:creationId xmlns:a16="http://schemas.microsoft.com/office/drawing/2014/main" xmlns="" id="{5DF2E1F3-ABD1-4F76-A07C-2713AA5001DF}"/>
                </a:ext>
              </a:extLst>
            </p:cNvPr>
            <p:cNvSpPr txBox="1"/>
            <p:nvPr/>
          </p:nvSpPr>
          <p:spPr>
            <a:xfrm>
              <a:off x="8448525" y="6283330"/>
              <a:ext cx="2147475" cy="167710"/>
            </a:xfrm>
            <a:prstGeom prst="rect">
              <a:avLst/>
            </a:prstGeom>
            <a:noFill/>
          </p:spPr>
          <p:txBody>
            <a:bodyPr wrap="square" rtlCol="0">
              <a:spAutoFit/>
            </a:bodyPr>
            <a:lstStyle/>
            <a:p>
              <a:r>
                <a:rPr lang="en-US" sz="900" b="1" dirty="0">
                  <a:solidFill>
                    <a:schemeClr val="tx1">
                      <a:lumMod val="65000"/>
                      <a:lumOff val="35000"/>
                    </a:schemeClr>
                  </a:solidFill>
                </a:rPr>
                <a:t>FOUNDATION FOR RESEARCH AND TECHNOLOGY - HELLAS</a:t>
              </a:r>
            </a:p>
          </p:txBody>
        </p:sp>
      </p:grpSp>
      <p:pic>
        <p:nvPicPr>
          <p:cNvPr id="3" name="Picture 2">
            <a:extLst>
              <a:ext uri="{FF2B5EF4-FFF2-40B4-BE49-F238E27FC236}">
                <a16:creationId xmlns:a16="http://schemas.microsoft.com/office/drawing/2014/main" xmlns="" id="{97A83390-564F-463C-A75A-4AC9CA59DA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889" t="15396" r="3068" b="21738"/>
          <a:stretch/>
        </p:blipFill>
        <p:spPr>
          <a:xfrm>
            <a:off x="10266947" y="870685"/>
            <a:ext cx="1428806" cy="1028865"/>
          </a:xfrm>
          <a:prstGeom prst="roundRect">
            <a:avLst/>
          </a:prstGeom>
        </p:spPr>
      </p:pic>
    </p:spTree>
    <p:extLst>
      <p:ext uri="{BB962C8B-B14F-4D97-AF65-F5344CB8AC3E}">
        <p14:creationId xmlns:p14="http://schemas.microsoft.com/office/powerpoint/2010/main" val="31547075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107955"/>
            <a:ext cx="12192000" cy="584775"/>
          </a:xfrm>
          <a:prstGeom prst="rect">
            <a:avLst/>
          </a:prstGeom>
          <a:noFill/>
          <a:ln w="9525">
            <a:noFill/>
            <a:miter lim="800000"/>
            <a:headEnd/>
            <a:tailEnd/>
          </a:ln>
          <a:effectLst>
            <a:outerShdw blurRad="685800" dist="50800" dir="4620000" sx="1000" sy="1000" algn="ctr" rotWithShape="0">
              <a:schemeClr val="bg1">
                <a:lumMod val="85000"/>
                <a:alpha val="31000"/>
              </a:schemeClr>
            </a:outerShdw>
          </a:effectLst>
        </p:spPr>
        <p:txBody>
          <a:bodyPr wrap="square">
            <a:spAutoFit/>
          </a:bodyPr>
          <a:lstStyle/>
          <a:p>
            <a:pPr algn="ctr" hangingPunct="1">
              <a:defRPr/>
            </a:pP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Institute of Petroleum Research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 (</a:t>
            </a: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IPR-FORTH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a:t>
            </a:r>
            <a:endParaRPr lang="en-US" sz="3200" b="1" kern="1200" dirty="0">
              <a:solidFill>
                <a:srgbClr val="1F497D"/>
              </a:solidFill>
              <a:latin typeface="Arial" panose="020B0604020202020204" pitchFamily="34" charset="0"/>
              <a:ea typeface="Arial Unicode MS" pitchFamily="34" charset="-128"/>
              <a:cs typeface="Arial" panose="020B0604020202020204" pitchFamily="34" charset="0"/>
            </a:endParaRPr>
          </a:p>
        </p:txBody>
      </p:sp>
      <p:sp>
        <p:nvSpPr>
          <p:cNvPr id="10" name="Line 34"/>
          <p:cNvSpPr>
            <a:spLocks noChangeShapeType="1"/>
          </p:cNvSpPr>
          <p:nvPr/>
        </p:nvSpPr>
        <p:spPr bwMode="auto">
          <a:xfrm flipH="1">
            <a:off x="1596000" y="762000"/>
            <a:ext cx="9000000" cy="0"/>
          </a:xfrm>
          <a:prstGeom prst="line">
            <a:avLst/>
          </a:prstGeom>
          <a:noFill/>
          <a:ln w="381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3200" dirty="0">
              <a:solidFill>
                <a:prstClr val="black"/>
              </a:solidFill>
              <a:cs typeface="Arial" panose="020B0604020202020204" pitchFamily="34" charset="0"/>
            </a:endParaRPr>
          </a:p>
        </p:txBody>
      </p:sp>
      <p:sp>
        <p:nvSpPr>
          <p:cNvPr id="16" name="Slide Number Placeholder 3">
            <a:extLst>
              <a:ext uri="{FF2B5EF4-FFF2-40B4-BE49-F238E27FC236}">
                <a16:creationId xmlns:a16="http://schemas.microsoft.com/office/drawing/2014/main" xmlns="" id="{3BE68B18-00C8-164B-87D7-5FD0F7434ED1}"/>
              </a:ext>
            </a:extLst>
          </p:cNvPr>
          <p:cNvSpPr txBox="1">
            <a:spLocks/>
          </p:cNvSpPr>
          <p:nvPr/>
        </p:nvSpPr>
        <p:spPr>
          <a:xfrm>
            <a:off x="11272904" y="5635847"/>
            <a:ext cx="230954" cy="220545"/>
          </a:xfrm>
          <a:prstGeom prst="rect">
            <a:avLst/>
          </a:prstGeom>
        </p:spPr>
        <p:txBody>
          <a:bodyPr vert="horz"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eaLnBrk="1" fontAlgn="auto" latinLnBrk="0" hangingPunct="1">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fld id="{86CB4B4D-7CA3-9044-876B-883B54F8677D}" type="slidenum">
              <a:rPr lang="en-US" smtClean="0"/>
              <a:pPr/>
              <a:t>7</a:t>
            </a:fld>
            <a:endParaRPr lang="en-US"/>
          </a:p>
        </p:txBody>
      </p:sp>
      <p:sp>
        <p:nvSpPr>
          <p:cNvPr id="28" name="TextBox 27">
            <a:extLst>
              <a:ext uri="{FF2B5EF4-FFF2-40B4-BE49-F238E27FC236}">
                <a16:creationId xmlns:a16="http://schemas.microsoft.com/office/drawing/2014/main" xmlns="" id="{398CE628-29B0-2C40-B8FC-1C1677F9B514}"/>
              </a:ext>
            </a:extLst>
          </p:cNvPr>
          <p:cNvSpPr txBox="1"/>
          <p:nvPr/>
        </p:nvSpPr>
        <p:spPr>
          <a:xfrm>
            <a:off x="539931" y="870685"/>
            <a:ext cx="1567092"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2000" b="1" kern="1200" dirty="0">
                <a:solidFill>
                  <a:srgbClr val="1F497D"/>
                </a:solidFill>
                <a:latin typeface="Calibri" panose="020F0502020204030204" pitchFamily="34" charset="0"/>
                <a:ea typeface="Arial Unicode MS" pitchFamily="34" charset="-128"/>
                <a:cs typeface="Calibri" panose="020F0502020204030204" pitchFamily="34" charset="0"/>
              </a:rPr>
              <a:t>1. Exploration</a:t>
            </a:r>
            <a:endParaRPr lang="en-US" sz="2000" b="1" i="1" kern="1200" dirty="0">
              <a:solidFill>
                <a:srgbClr val="1F497D"/>
              </a:solidFill>
              <a:latin typeface="Calibri" panose="020F0502020204030204" pitchFamily="34" charset="0"/>
              <a:ea typeface="Arial Unicode MS" pitchFamily="34" charset="-128"/>
              <a:cs typeface="Calibri" panose="020F0502020204030204" pitchFamily="34" charset="0"/>
            </a:endParaRPr>
          </a:p>
        </p:txBody>
      </p:sp>
      <p:sp>
        <p:nvSpPr>
          <p:cNvPr id="31" name="TextBox 30">
            <a:extLst>
              <a:ext uri="{FF2B5EF4-FFF2-40B4-BE49-F238E27FC236}">
                <a16:creationId xmlns:a16="http://schemas.microsoft.com/office/drawing/2014/main" xmlns="" id="{A550F855-6B5C-A744-A7E5-DA7BC49B042E}"/>
              </a:ext>
            </a:extLst>
          </p:cNvPr>
          <p:cNvSpPr txBox="1"/>
          <p:nvPr/>
        </p:nvSpPr>
        <p:spPr>
          <a:xfrm>
            <a:off x="539931" y="2079532"/>
            <a:ext cx="8995407" cy="3785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kumimoji="0" lang="en-US" sz="2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Biochemical processes of oil generation</a:t>
            </a: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endParaRPr lang="en-US" sz="800" dirty="0">
              <a:latin typeface="Calibri" panose="020F0502020204030204" pitchFamily="34" charset="0"/>
              <a:cs typeface="Calibri" panose="020F0502020204030204" pitchFamily="34" charset="0"/>
            </a:endParaRP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lang="en-US" sz="2000" dirty="0">
                <a:latin typeface="Calibri" panose="020F0502020204030204" pitchFamily="34" charset="0"/>
                <a:cs typeface="Calibri" panose="020F0502020204030204" pitchFamily="34" charset="0"/>
              </a:rPr>
              <a:t>Analysis and modelling of geophysical data</a:t>
            </a: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endParaRPr lang="en-US" sz="800" dirty="0">
              <a:latin typeface="Calibri" panose="020F0502020204030204" pitchFamily="34" charset="0"/>
              <a:cs typeface="Calibri" panose="020F0502020204030204" pitchFamily="34" charset="0"/>
            </a:endParaRP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lang="en-US" sz="2000" dirty="0">
                <a:latin typeface="Calibri" panose="020F0502020204030204" pitchFamily="34" charset="0"/>
                <a:cs typeface="Calibri" panose="020F0502020204030204" pitchFamily="34" charset="0"/>
              </a:rPr>
              <a:t>Modelling of hydrocarbons’ generation &amp; migration</a:t>
            </a: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endParaRPr lang="en-US" sz="800" dirty="0">
              <a:latin typeface="Calibri" panose="020F0502020204030204" pitchFamily="34" charset="0"/>
              <a:cs typeface="Calibri" panose="020F0502020204030204" pitchFamily="34" charset="0"/>
            </a:endParaRP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lang="en-US" sz="2000" dirty="0">
                <a:latin typeface="Calibri" panose="020F0502020204030204" pitchFamily="34" charset="0"/>
                <a:cs typeface="Calibri" panose="020F0502020204030204" pitchFamily="34" charset="0"/>
              </a:rPr>
              <a:t>Study the onshore geological analogues vs offshore seismic structures &amp; reservoirs</a:t>
            </a: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endParaRPr lang="en-US" sz="800" dirty="0">
              <a:latin typeface="Calibri" panose="020F0502020204030204" pitchFamily="34" charset="0"/>
              <a:cs typeface="Calibri" panose="020F0502020204030204" pitchFamily="34" charset="0"/>
            </a:endParaRP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lang="en-US" sz="2000" dirty="0">
                <a:latin typeface="Calibri" panose="020F0502020204030204" pitchFamily="34" charset="0"/>
                <a:cs typeface="Calibri" panose="020F0502020204030204" pitchFamily="34" charset="0"/>
              </a:rPr>
              <a:t>Palaeoclimate-</a:t>
            </a:r>
            <a:r>
              <a:rPr lang="en-US" sz="2000" dirty="0" err="1">
                <a:latin typeface="Calibri" panose="020F0502020204030204" pitchFamily="34" charset="0"/>
                <a:cs typeface="Calibri" panose="020F0502020204030204" pitchFamily="34" charset="0"/>
              </a:rPr>
              <a:t>palaeogeographic</a:t>
            </a:r>
            <a:r>
              <a:rPr lang="en-US" sz="2000" dirty="0">
                <a:latin typeface="Calibri" panose="020F0502020204030204" pitchFamily="34" charset="0"/>
                <a:cs typeface="Calibri" panose="020F0502020204030204" pitchFamily="34" charset="0"/>
              </a:rPr>
              <a:t> reconstructions and source rocks-paths</a:t>
            </a: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endParaRPr lang="en-US" sz="800" dirty="0">
              <a:latin typeface="Calibri" panose="020F0502020204030204" pitchFamily="34" charset="0"/>
              <a:cs typeface="Calibri" panose="020F0502020204030204" pitchFamily="34" charset="0"/>
            </a:endParaRP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lang="en-US" sz="2000" dirty="0">
                <a:latin typeface="Calibri" panose="020F0502020204030204" pitchFamily="34" charset="0"/>
                <a:cs typeface="Calibri" panose="020F0502020204030204" pitchFamily="34" charset="0"/>
              </a:rPr>
              <a:t>CO2 storage - CCUS</a:t>
            </a:r>
          </a:p>
          <a:p>
            <a:pPr marL="0" marR="0" indent="0" algn="l" defTabSz="914400" rtl="0" fontAlgn="auto" latinLnBrk="0" hangingPunct="0">
              <a:lnSpc>
                <a:spcPct val="100000"/>
              </a:lnSpc>
              <a:spcBef>
                <a:spcPts val="60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32" name="TextBox 31">
            <a:extLst>
              <a:ext uri="{FF2B5EF4-FFF2-40B4-BE49-F238E27FC236}">
                <a16:creationId xmlns:a16="http://schemas.microsoft.com/office/drawing/2014/main" xmlns="" id="{015C0020-B83C-AB4B-813E-E0EB3D9DB0F3}"/>
              </a:ext>
            </a:extLst>
          </p:cNvPr>
          <p:cNvSpPr txBox="1"/>
          <p:nvPr/>
        </p:nvSpPr>
        <p:spPr>
          <a:xfrm>
            <a:off x="539931" y="1490497"/>
            <a:ext cx="2987352"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2000" b="1" i="1" kern="1200" dirty="0">
                <a:solidFill>
                  <a:srgbClr val="1F497D"/>
                </a:solidFill>
                <a:latin typeface="Calibri" panose="020F0502020204030204" pitchFamily="34" charset="0"/>
                <a:ea typeface="Arial Unicode MS" pitchFamily="34" charset="-128"/>
                <a:cs typeface="Calibri" panose="020F0502020204030204" pitchFamily="34" charset="0"/>
              </a:rPr>
              <a:t>Main directions of research</a:t>
            </a:r>
            <a:endParaRPr lang="en-US" sz="2000" b="1" kern="1200" dirty="0">
              <a:solidFill>
                <a:srgbClr val="1F497D"/>
              </a:solidFill>
              <a:latin typeface="Calibri" panose="020F0502020204030204" pitchFamily="34" charset="0"/>
              <a:ea typeface="Arial Unicode MS" pitchFamily="34" charset="-128"/>
              <a:cs typeface="Calibri" panose="020F0502020204030204" pitchFamily="34" charset="0"/>
            </a:endParaRPr>
          </a:p>
        </p:txBody>
      </p:sp>
      <p:grpSp>
        <p:nvGrpSpPr>
          <p:cNvPr id="18" name="Ομάδα 3">
            <a:extLst>
              <a:ext uri="{FF2B5EF4-FFF2-40B4-BE49-F238E27FC236}">
                <a16:creationId xmlns:a16="http://schemas.microsoft.com/office/drawing/2014/main" xmlns="" id="{210D87BD-8E38-46D2-82A6-28F8C6B84A6D}"/>
              </a:ext>
            </a:extLst>
          </p:cNvPr>
          <p:cNvGrpSpPr/>
          <p:nvPr/>
        </p:nvGrpSpPr>
        <p:grpSpPr>
          <a:xfrm>
            <a:off x="9938509" y="5995145"/>
            <a:ext cx="2147475" cy="577933"/>
            <a:chOff x="8448525" y="5873107"/>
            <a:chExt cx="2147475" cy="577933"/>
          </a:xfrm>
        </p:grpSpPr>
        <p:pic>
          <p:nvPicPr>
            <p:cNvPr id="19" name="Εικόνα 5">
              <a:extLst>
                <a:ext uri="{FF2B5EF4-FFF2-40B4-BE49-F238E27FC236}">
                  <a16:creationId xmlns:a16="http://schemas.microsoft.com/office/drawing/2014/main" xmlns="" id="{10BB8403-98FE-444E-A0FE-37B8D2606E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525" y="5873107"/>
              <a:ext cx="1750133" cy="398434"/>
            </a:xfrm>
            <a:prstGeom prst="rect">
              <a:avLst/>
            </a:prstGeom>
          </p:spPr>
        </p:pic>
        <p:sp>
          <p:nvSpPr>
            <p:cNvPr id="20" name="TextBox 19">
              <a:extLst>
                <a:ext uri="{FF2B5EF4-FFF2-40B4-BE49-F238E27FC236}">
                  <a16:creationId xmlns:a16="http://schemas.microsoft.com/office/drawing/2014/main" xmlns="" id="{8CC441C5-5B7A-49A5-8D21-4CAFC54F6457}"/>
                </a:ext>
              </a:extLst>
            </p:cNvPr>
            <p:cNvSpPr txBox="1"/>
            <p:nvPr/>
          </p:nvSpPr>
          <p:spPr>
            <a:xfrm>
              <a:off x="8448525" y="6283330"/>
              <a:ext cx="2147475" cy="167710"/>
            </a:xfrm>
            <a:prstGeom prst="rect">
              <a:avLst/>
            </a:prstGeom>
            <a:noFill/>
          </p:spPr>
          <p:txBody>
            <a:bodyPr wrap="square" rtlCol="0">
              <a:spAutoFit/>
            </a:bodyPr>
            <a:lstStyle/>
            <a:p>
              <a:r>
                <a:rPr lang="en-US" sz="900" b="1" dirty="0">
                  <a:solidFill>
                    <a:schemeClr val="tx1">
                      <a:lumMod val="65000"/>
                      <a:lumOff val="35000"/>
                    </a:schemeClr>
                  </a:solidFill>
                </a:rPr>
                <a:t>FOUNDATION FOR RESEARCH AND TECHNOLOGY - HELLAS</a:t>
              </a:r>
            </a:p>
          </p:txBody>
        </p:sp>
      </p:grpSp>
      <p:pic>
        <p:nvPicPr>
          <p:cNvPr id="4" name="Picture 3">
            <a:extLst>
              <a:ext uri="{FF2B5EF4-FFF2-40B4-BE49-F238E27FC236}">
                <a16:creationId xmlns:a16="http://schemas.microsoft.com/office/drawing/2014/main" xmlns="" id="{59207437-C592-466C-BF19-17B881B163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889" t="15396" r="3068" b="21738"/>
          <a:stretch/>
        </p:blipFill>
        <p:spPr>
          <a:xfrm>
            <a:off x="9938509" y="1045037"/>
            <a:ext cx="1750133" cy="1260248"/>
          </a:xfrm>
          <a:prstGeom prst="roundRect">
            <a:avLst/>
          </a:prstGeom>
        </p:spPr>
      </p:pic>
    </p:spTree>
    <p:extLst>
      <p:ext uri="{BB962C8B-B14F-4D97-AF65-F5344CB8AC3E}">
        <p14:creationId xmlns:p14="http://schemas.microsoft.com/office/powerpoint/2010/main" val="5759530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107955"/>
            <a:ext cx="12192000" cy="584775"/>
          </a:xfrm>
          <a:prstGeom prst="rect">
            <a:avLst/>
          </a:prstGeom>
          <a:noFill/>
          <a:ln w="9525">
            <a:noFill/>
            <a:miter lim="800000"/>
            <a:headEnd/>
            <a:tailEnd/>
          </a:ln>
          <a:effectLst>
            <a:outerShdw blurRad="685800" dist="50800" dir="4620000" sx="1000" sy="1000" algn="ctr" rotWithShape="0">
              <a:schemeClr val="bg1">
                <a:lumMod val="85000"/>
                <a:alpha val="31000"/>
              </a:schemeClr>
            </a:outerShdw>
          </a:effectLst>
        </p:spPr>
        <p:txBody>
          <a:bodyPr wrap="square">
            <a:spAutoFit/>
          </a:bodyPr>
          <a:lstStyle/>
          <a:p>
            <a:pPr algn="ctr" hangingPunct="1">
              <a:defRPr/>
            </a:pP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Institute of Petroleum Research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 (</a:t>
            </a: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IPR-FORTH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a:t>
            </a:r>
            <a:endParaRPr lang="en-US" sz="3200" b="1" kern="1200" dirty="0">
              <a:solidFill>
                <a:srgbClr val="1F497D"/>
              </a:solidFill>
              <a:latin typeface="Arial" panose="020B0604020202020204" pitchFamily="34" charset="0"/>
              <a:ea typeface="Arial Unicode MS" pitchFamily="34" charset="-128"/>
              <a:cs typeface="Arial" panose="020B0604020202020204" pitchFamily="34" charset="0"/>
            </a:endParaRPr>
          </a:p>
        </p:txBody>
      </p:sp>
      <p:sp>
        <p:nvSpPr>
          <p:cNvPr id="10" name="Line 34"/>
          <p:cNvSpPr>
            <a:spLocks noChangeShapeType="1"/>
          </p:cNvSpPr>
          <p:nvPr/>
        </p:nvSpPr>
        <p:spPr bwMode="auto">
          <a:xfrm flipH="1">
            <a:off x="1596000" y="762000"/>
            <a:ext cx="9000000" cy="0"/>
          </a:xfrm>
          <a:prstGeom prst="line">
            <a:avLst/>
          </a:prstGeom>
          <a:noFill/>
          <a:ln w="381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3200" dirty="0">
              <a:solidFill>
                <a:prstClr val="black"/>
              </a:solidFill>
              <a:cs typeface="Arial" panose="020B0604020202020204" pitchFamily="34" charset="0"/>
            </a:endParaRPr>
          </a:p>
        </p:txBody>
      </p:sp>
      <p:sp>
        <p:nvSpPr>
          <p:cNvPr id="9" name="TextBox 8">
            <a:extLst>
              <a:ext uri="{FF2B5EF4-FFF2-40B4-BE49-F238E27FC236}">
                <a16:creationId xmlns:a16="http://schemas.microsoft.com/office/drawing/2014/main" xmlns="" id="{398CE628-29B0-2C40-B8FC-1C1677F9B514}"/>
              </a:ext>
            </a:extLst>
          </p:cNvPr>
          <p:cNvSpPr txBox="1"/>
          <p:nvPr/>
        </p:nvSpPr>
        <p:spPr>
          <a:xfrm>
            <a:off x="539931" y="870685"/>
            <a:ext cx="152066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2000" b="1" kern="1200" dirty="0">
                <a:solidFill>
                  <a:srgbClr val="1F497D"/>
                </a:solidFill>
                <a:latin typeface="Calibri" panose="020F0502020204030204" pitchFamily="34" charset="0"/>
                <a:ea typeface="Arial Unicode MS" pitchFamily="34" charset="-128"/>
                <a:cs typeface="Calibri" panose="020F0502020204030204" pitchFamily="34" charset="0"/>
              </a:rPr>
              <a:t>2. Production</a:t>
            </a:r>
            <a:endParaRPr lang="en-US" sz="2000" b="1" i="1" kern="1200" dirty="0">
              <a:solidFill>
                <a:srgbClr val="1F497D"/>
              </a:solidFill>
              <a:latin typeface="Calibri" panose="020F0502020204030204" pitchFamily="34" charset="0"/>
              <a:ea typeface="Arial Unicode MS" pitchFamily="34" charset="-128"/>
              <a:cs typeface="Calibri" panose="020F0502020204030204" pitchFamily="34" charset="0"/>
            </a:endParaRPr>
          </a:p>
        </p:txBody>
      </p:sp>
      <p:sp>
        <p:nvSpPr>
          <p:cNvPr id="11" name="TextBox 10">
            <a:extLst>
              <a:ext uri="{FF2B5EF4-FFF2-40B4-BE49-F238E27FC236}">
                <a16:creationId xmlns:a16="http://schemas.microsoft.com/office/drawing/2014/main" xmlns="" id="{9482B989-4A3E-CA45-A0DC-F5F10E336099}"/>
              </a:ext>
            </a:extLst>
          </p:cNvPr>
          <p:cNvSpPr txBox="1"/>
          <p:nvPr/>
        </p:nvSpPr>
        <p:spPr>
          <a:xfrm>
            <a:off x="411060" y="1785786"/>
            <a:ext cx="10033234" cy="2139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spcBef>
                <a:spcPts val="600"/>
              </a:spcBef>
              <a:buFont typeface="Wingdings" pitchFamily="2" charset="2"/>
              <a:buChar char="ü"/>
            </a:pPr>
            <a:r>
              <a:rPr lang="en-US" dirty="0">
                <a:latin typeface="Calibri" panose="020F0502020204030204" pitchFamily="34" charset="0"/>
                <a:cs typeface="Calibri" panose="020F0502020204030204" pitchFamily="34" charset="0"/>
              </a:rPr>
              <a:t>Phase equilibria and thermodynamic behaviour (PVT, MMP, </a:t>
            </a:r>
            <a:r>
              <a:rPr lang="en-US" dirty="0">
                <a:solidFill>
                  <a:schemeClr val="tx1"/>
                </a:solidFill>
                <a:latin typeface="Calibri" panose="020F0502020204030204" pitchFamily="34" charset="0"/>
                <a:cs typeface="Calibri" panose="020F0502020204030204" pitchFamily="34" charset="0"/>
              </a:rPr>
              <a:t>viscosity</a:t>
            </a:r>
            <a:r>
              <a:rPr lang="en-US" dirty="0">
                <a:latin typeface="Calibri" panose="020F0502020204030204" pitchFamily="34" charset="0"/>
                <a:cs typeface="Calibri" panose="020F0502020204030204" pitchFamily="34" charset="0"/>
              </a:rPr>
              <a:t>) studies of multiphase mixtures (ex. VLL, GH, </a:t>
            </a:r>
            <a:r>
              <a:rPr lang="en-US" dirty="0" err="1">
                <a:latin typeface="Calibri" panose="020F0502020204030204" pitchFamily="34" charset="0"/>
                <a:cs typeface="Calibri" panose="020F0502020204030204" pitchFamily="34" charset="0"/>
              </a:rPr>
              <a:t>asphaltenes</a:t>
            </a:r>
            <a:r>
              <a:rPr lang="en-US" dirty="0">
                <a:latin typeface="Calibri" panose="020F0502020204030204" pitchFamily="34" charset="0"/>
                <a:cs typeface="Calibri" panose="020F0502020204030204" pitchFamily="34" charset="0"/>
              </a:rPr>
              <a:t>) at high pressures and temperatures. HPHT density meter unique in Greece.</a:t>
            </a:r>
          </a:p>
          <a:p>
            <a:pPr marL="285750" indent="-285750">
              <a:spcBef>
                <a:spcPts val="600"/>
              </a:spcBef>
              <a:buFont typeface="Wingdings" pitchFamily="2" charset="2"/>
              <a:buChar char="ü"/>
            </a:pPr>
            <a:r>
              <a:rPr lang="en-US" dirty="0">
                <a:latin typeface="Calibri" panose="020F0502020204030204" pitchFamily="34" charset="0"/>
                <a:cs typeface="Calibri" panose="020F0502020204030204" pitchFamily="34" charset="0"/>
              </a:rPr>
              <a:t>Core Analysis testing (permeability, </a:t>
            </a:r>
            <a:r>
              <a:rPr lang="en-US" dirty="0" err="1">
                <a:latin typeface="Calibri" panose="020F0502020204030204" pitchFamily="34" charset="0"/>
                <a:cs typeface="Calibri" panose="020F0502020204030204" pitchFamily="34" charset="0"/>
              </a:rPr>
              <a:t>porosimetry</a:t>
            </a:r>
            <a:r>
              <a:rPr lang="en-US" dirty="0">
                <a:latin typeface="Calibri" panose="020F0502020204030204" pitchFamily="34" charset="0"/>
                <a:cs typeface="Calibri" panose="020F0502020204030204" pitchFamily="34" charset="0"/>
              </a:rPr>
              <a:t>, water saturation)</a:t>
            </a:r>
          </a:p>
          <a:p>
            <a:pPr marL="285750" indent="-285750">
              <a:spcBef>
                <a:spcPts val="600"/>
              </a:spcBef>
              <a:buFont typeface="Wingdings" pitchFamily="2" charset="2"/>
              <a:buChar char="ü"/>
            </a:pPr>
            <a:r>
              <a:rPr lang="en-US" dirty="0">
                <a:latin typeface="Calibri" panose="020F0502020204030204" pitchFamily="34" charset="0"/>
                <a:cs typeface="Calibri" panose="020F0502020204030204" pitchFamily="34" charset="0"/>
              </a:rPr>
              <a:t>Phase equilibria modeling for oil, gas and gas hydrates</a:t>
            </a:r>
          </a:p>
          <a:p>
            <a:pPr marL="285750" indent="-285750">
              <a:spcBef>
                <a:spcPts val="600"/>
              </a:spcBef>
              <a:buFont typeface="Wingdings" pitchFamily="2" charset="2"/>
              <a:buChar char="ü"/>
            </a:pPr>
            <a:r>
              <a:rPr lang="en-US" dirty="0">
                <a:latin typeface="Calibri" panose="020F0502020204030204" pitchFamily="34" charset="0"/>
                <a:cs typeface="Calibri" panose="020F0502020204030204" pitchFamily="34" charset="0"/>
              </a:rPr>
              <a:t>Rheological measurements on oil-water emulsions and drilling/cement slurries </a:t>
            </a:r>
          </a:p>
          <a:p>
            <a:pPr marL="285750" indent="-285750">
              <a:spcBef>
                <a:spcPts val="600"/>
              </a:spcBef>
              <a:buFont typeface="Wingdings" pitchFamily="2" charset="2"/>
              <a:buChar char="ü"/>
            </a:pPr>
            <a:r>
              <a:rPr lang="en-US" dirty="0">
                <a:latin typeface="Calibri" panose="020F0502020204030204" pitchFamily="34" charset="0"/>
                <a:cs typeface="Calibri" panose="020F0502020204030204" pitchFamily="34" charset="0"/>
              </a:rPr>
              <a:t>Flow assurance measurements in 5m long flow</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loop</a:t>
            </a:r>
          </a:p>
        </p:txBody>
      </p:sp>
      <p:sp>
        <p:nvSpPr>
          <p:cNvPr id="13" name="TextBox 12">
            <a:extLst>
              <a:ext uri="{FF2B5EF4-FFF2-40B4-BE49-F238E27FC236}">
                <a16:creationId xmlns:a16="http://schemas.microsoft.com/office/drawing/2014/main" xmlns="" id="{A550F855-6B5C-A744-A7E5-DA7BC49B042E}"/>
              </a:ext>
            </a:extLst>
          </p:cNvPr>
          <p:cNvSpPr txBox="1"/>
          <p:nvPr/>
        </p:nvSpPr>
        <p:spPr>
          <a:xfrm>
            <a:off x="539931" y="4395421"/>
            <a:ext cx="8703661" cy="1154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285750" marR="0" indent="-285750" algn="l" defTabSz="914400" rtl="0" fontAlgn="auto" latinLnBrk="0" hangingPunct="0">
              <a:lnSpc>
                <a:spcPct val="100000"/>
              </a:lnSpc>
              <a:spcBef>
                <a:spcPts val="600"/>
              </a:spcBef>
              <a:spcAft>
                <a:spcPts val="0"/>
              </a:spcAft>
              <a:buClrTx/>
              <a:buSzTx/>
              <a:buFont typeface="Wingdings" panose="05000000000000000000" pitchFamily="2" charset="2"/>
              <a:buChar char="Ø"/>
              <a:tabLst/>
            </a:pPr>
            <a:r>
              <a:rPr kumimoji="0" lang="en-US"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More than 80 published research works</a:t>
            </a:r>
            <a:endParaRPr lang="en-US" dirty="0">
              <a:latin typeface="Calibri" panose="020F0502020204030204" pitchFamily="34" charset="0"/>
              <a:cs typeface="Calibri" panose="020F0502020204030204" pitchFamily="34" charset="0"/>
            </a:endParaRPr>
          </a:p>
          <a:p>
            <a:pPr marL="285750" indent="-285750">
              <a:spcBef>
                <a:spcPts val="600"/>
              </a:spcBef>
              <a:buFont typeface="Wingdings" panose="05000000000000000000" pitchFamily="2" charset="2"/>
              <a:buChar char="Ø"/>
            </a:pPr>
            <a:r>
              <a:rPr lang="en-US" dirty="0">
                <a:latin typeface="Calibri" panose="020F0502020204030204" pitchFamily="34" charset="0"/>
                <a:cs typeface="Calibri" panose="020F0502020204030204" pitchFamily="34" charset="0"/>
              </a:rPr>
              <a:t>Many applied research projects with oil companies</a:t>
            </a:r>
          </a:p>
          <a:p>
            <a:pPr marL="285750" indent="-285750">
              <a:spcBef>
                <a:spcPts val="600"/>
              </a:spcBef>
              <a:buFont typeface="Wingdings" panose="05000000000000000000" pitchFamily="2" charset="2"/>
              <a:buChar char="Ø"/>
            </a:pPr>
            <a:r>
              <a:rPr lang="en-US" dirty="0">
                <a:latin typeface="Calibri" panose="020F0502020204030204" pitchFamily="34" charset="0"/>
                <a:cs typeface="Calibri" panose="020F0502020204030204" pitchFamily="34" charset="0"/>
              </a:rPr>
              <a:t>In house developed multiphase equilibrium simulator (HYDTUC) for gas/oil/brine/GH/ice</a:t>
            </a:r>
            <a:endParaRPr kumimoji="0" lang="en-US" sz="16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14" name="TextBox 13">
            <a:extLst>
              <a:ext uri="{FF2B5EF4-FFF2-40B4-BE49-F238E27FC236}">
                <a16:creationId xmlns:a16="http://schemas.microsoft.com/office/drawing/2014/main" xmlns="" id="{015C0020-B83C-AB4B-813E-E0EB3D9DB0F3}"/>
              </a:ext>
            </a:extLst>
          </p:cNvPr>
          <p:cNvSpPr txBox="1"/>
          <p:nvPr/>
        </p:nvSpPr>
        <p:spPr>
          <a:xfrm>
            <a:off x="539931" y="1424589"/>
            <a:ext cx="553522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b="1" i="1" kern="1200" dirty="0">
                <a:solidFill>
                  <a:srgbClr val="1F497D"/>
                </a:solidFill>
                <a:latin typeface="Calibri" panose="020F0502020204030204" pitchFamily="34" charset="0"/>
                <a:ea typeface="Arial Unicode MS" pitchFamily="34" charset="-128"/>
                <a:cs typeface="Calibri" panose="020F0502020204030204" pitchFamily="34" charset="0"/>
              </a:rPr>
              <a:t>Existing Capabilities (in collaboration with MRED–TUC)</a:t>
            </a:r>
            <a:endParaRPr lang="en-US" sz="2000" b="1" kern="1200" dirty="0">
              <a:solidFill>
                <a:srgbClr val="1F497D"/>
              </a:solidFill>
              <a:latin typeface="Calibri" panose="020F0502020204030204" pitchFamily="34" charset="0"/>
              <a:ea typeface="Arial Unicode MS" pitchFamily="34" charset="-128"/>
              <a:cs typeface="Calibri" panose="020F0502020204030204" pitchFamily="34" charset="0"/>
            </a:endParaRPr>
          </a:p>
        </p:txBody>
      </p:sp>
      <p:sp>
        <p:nvSpPr>
          <p:cNvPr id="15" name="TextBox 14">
            <a:extLst>
              <a:ext uri="{FF2B5EF4-FFF2-40B4-BE49-F238E27FC236}">
                <a16:creationId xmlns:a16="http://schemas.microsoft.com/office/drawing/2014/main" xmlns="" id="{015C0020-B83C-AB4B-813E-E0EB3D9DB0F3}"/>
              </a:ext>
            </a:extLst>
          </p:cNvPr>
          <p:cNvSpPr txBox="1"/>
          <p:nvPr/>
        </p:nvSpPr>
        <p:spPr>
          <a:xfrm>
            <a:off x="539931" y="4025723"/>
            <a:ext cx="77200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b="1" i="1" kern="1200" dirty="0">
                <a:solidFill>
                  <a:srgbClr val="1F497D"/>
                </a:solidFill>
                <a:latin typeface="Calibri" panose="020F0502020204030204" pitchFamily="34" charset="0"/>
                <a:ea typeface="Arial Unicode MS" pitchFamily="34" charset="-128"/>
                <a:cs typeface="Calibri" panose="020F0502020204030204" pitchFamily="34" charset="0"/>
              </a:rPr>
              <a:t>Output</a:t>
            </a:r>
            <a:endParaRPr lang="en-US" sz="2000" b="1" kern="1200" dirty="0">
              <a:solidFill>
                <a:srgbClr val="1F497D"/>
              </a:solidFill>
              <a:latin typeface="Calibri" panose="020F0502020204030204" pitchFamily="34" charset="0"/>
              <a:ea typeface="Arial Unicode MS" pitchFamily="34" charset="-128"/>
              <a:cs typeface="Calibri" panose="020F0502020204030204" pitchFamily="34" charset="0"/>
            </a:endParaRPr>
          </a:p>
        </p:txBody>
      </p:sp>
      <p:grpSp>
        <p:nvGrpSpPr>
          <p:cNvPr id="18" name="Ομάδα 3">
            <a:extLst>
              <a:ext uri="{FF2B5EF4-FFF2-40B4-BE49-F238E27FC236}">
                <a16:creationId xmlns:a16="http://schemas.microsoft.com/office/drawing/2014/main" xmlns="" id="{C290C8A3-616B-4798-ABBB-0C93E65AFC29}"/>
              </a:ext>
            </a:extLst>
          </p:cNvPr>
          <p:cNvGrpSpPr/>
          <p:nvPr/>
        </p:nvGrpSpPr>
        <p:grpSpPr>
          <a:xfrm>
            <a:off x="9938509" y="5995145"/>
            <a:ext cx="2147475" cy="577933"/>
            <a:chOff x="8448525" y="5873107"/>
            <a:chExt cx="2147475" cy="577933"/>
          </a:xfrm>
        </p:grpSpPr>
        <p:pic>
          <p:nvPicPr>
            <p:cNvPr id="19" name="Εικόνα 5">
              <a:extLst>
                <a:ext uri="{FF2B5EF4-FFF2-40B4-BE49-F238E27FC236}">
                  <a16:creationId xmlns:a16="http://schemas.microsoft.com/office/drawing/2014/main" xmlns="" id="{55FCDDD1-BE5D-4C74-9670-BE11582D9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525" y="5873107"/>
              <a:ext cx="1750133" cy="398434"/>
            </a:xfrm>
            <a:prstGeom prst="rect">
              <a:avLst/>
            </a:prstGeom>
          </p:spPr>
        </p:pic>
        <p:sp>
          <p:nvSpPr>
            <p:cNvPr id="20" name="TextBox 19">
              <a:extLst>
                <a:ext uri="{FF2B5EF4-FFF2-40B4-BE49-F238E27FC236}">
                  <a16:creationId xmlns:a16="http://schemas.microsoft.com/office/drawing/2014/main" xmlns="" id="{BC81764C-BBED-4675-8A31-25328D7AC862}"/>
                </a:ext>
              </a:extLst>
            </p:cNvPr>
            <p:cNvSpPr txBox="1"/>
            <p:nvPr/>
          </p:nvSpPr>
          <p:spPr>
            <a:xfrm>
              <a:off x="8448525" y="6283330"/>
              <a:ext cx="2147475" cy="167710"/>
            </a:xfrm>
            <a:prstGeom prst="rect">
              <a:avLst/>
            </a:prstGeom>
            <a:noFill/>
          </p:spPr>
          <p:txBody>
            <a:bodyPr wrap="square" rtlCol="0">
              <a:spAutoFit/>
            </a:bodyPr>
            <a:lstStyle/>
            <a:p>
              <a:r>
                <a:rPr lang="en-US" sz="900" b="1" dirty="0">
                  <a:solidFill>
                    <a:schemeClr val="tx1">
                      <a:lumMod val="65000"/>
                      <a:lumOff val="35000"/>
                    </a:schemeClr>
                  </a:solidFill>
                </a:rPr>
                <a:t>FOUNDATION FOR RESEARCH AND TECHNOLOGY - HELLAS</a:t>
              </a:r>
            </a:p>
          </p:txBody>
        </p:sp>
      </p:grpSp>
      <p:pic>
        <p:nvPicPr>
          <p:cNvPr id="4" name="Picture 3">
            <a:extLst>
              <a:ext uri="{FF2B5EF4-FFF2-40B4-BE49-F238E27FC236}">
                <a16:creationId xmlns:a16="http://schemas.microsoft.com/office/drawing/2014/main" xmlns="" id="{CE5A0095-E7B2-4020-8DDD-15F4AA773F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92" t="20772" r="14738" b="14503"/>
          <a:stretch/>
        </p:blipFill>
        <p:spPr>
          <a:xfrm rot="10800000">
            <a:off x="9938506" y="847509"/>
            <a:ext cx="1750135" cy="1063682"/>
          </a:xfrm>
          <a:prstGeom prst="roundRect">
            <a:avLst/>
          </a:prstGeom>
        </p:spPr>
      </p:pic>
    </p:spTree>
    <p:extLst>
      <p:ext uri="{BB962C8B-B14F-4D97-AF65-F5344CB8AC3E}">
        <p14:creationId xmlns:p14="http://schemas.microsoft.com/office/powerpoint/2010/main" val="4063180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107955"/>
            <a:ext cx="12192000" cy="584775"/>
          </a:xfrm>
          <a:prstGeom prst="rect">
            <a:avLst/>
          </a:prstGeom>
          <a:noFill/>
          <a:ln w="9525">
            <a:noFill/>
            <a:miter lim="800000"/>
            <a:headEnd/>
            <a:tailEnd/>
          </a:ln>
          <a:effectLst>
            <a:outerShdw blurRad="685800" dist="50800" dir="4620000" sx="1000" sy="1000" algn="ctr" rotWithShape="0">
              <a:schemeClr val="bg1">
                <a:lumMod val="85000"/>
                <a:alpha val="31000"/>
              </a:schemeClr>
            </a:outerShdw>
          </a:effectLst>
        </p:spPr>
        <p:txBody>
          <a:bodyPr wrap="square">
            <a:spAutoFit/>
          </a:bodyPr>
          <a:lstStyle/>
          <a:p>
            <a:pPr algn="ctr" hangingPunct="1">
              <a:defRPr/>
            </a:pP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Institute of Petroleum Research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 (</a:t>
            </a:r>
            <a:r>
              <a:rPr lang="en-US" sz="3200" b="1" kern="1200" dirty="0">
                <a:solidFill>
                  <a:srgbClr val="1F497D"/>
                </a:solidFill>
                <a:latin typeface="Arial" panose="020B0604020202020204" pitchFamily="34" charset="0"/>
                <a:ea typeface="Arial Unicode MS" pitchFamily="34" charset="-128"/>
                <a:cs typeface="Arial" panose="020B0604020202020204" pitchFamily="34" charset="0"/>
              </a:rPr>
              <a:t>IPR-FORTH</a:t>
            </a:r>
            <a:r>
              <a:rPr lang="el-GR" sz="3200" b="1" kern="1200" dirty="0">
                <a:solidFill>
                  <a:srgbClr val="1F497D"/>
                </a:solidFill>
                <a:latin typeface="Arial" panose="020B0604020202020204" pitchFamily="34" charset="0"/>
                <a:ea typeface="Arial Unicode MS" pitchFamily="34" charset="-128"/>
                <a:cs typeface="Arial" panose="020B0604020202020204" pitchFamily="34" charset="0"/>
              </a:rPr>
              <a:t>)</a:t>
            </a:r>
            <a:endParaRPr lang="en-US" sz="3200" b="1" kern="1200" dirty="0">
              <a:solidFill>
                <a:srgbClr val="1F497D"/>
              </a:solidFill>
              <a:latin typeface="Arial" panose="020B0604020202020204" pitchFamily="34" charset="0"/>
              <a:ea typeface="Arial Unicode MS" pitchFamily="34" charset="-128"/>
              <a:cs typeface="Arial" panose="020B0604020202020204" pitchFamily="34" charset="0"/>
            </a:endParaRPr>
          </a:p>
        </p:txBody>
      </p:sp>
      <p:sp>
        <p:nvSpPr>
          <p:cNvPr id="10" name="Line 34"/>
          <p:cNvSpPr>
            <a:spLocks noChangeShapeType="1"/>
          </p:cNvSpPr>
          <p:nvPr/>
        </p:nvSpPr>
        <p:spPr bwMode="auto">
          <a:xfrm flipH="1">
            <a:off x="1596000" y="762000"/>
            <a:ext cx="9000000" cy="0"/>
          </a:xfrm>
          <a:prstGeom prst="line">
            <a:avLst/>
          </a:prstGeom>
          <a:noFill/>
          <a:ln w="3810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3200" dirty="0">
              <a:solidFill>
                <a:prstClr val="black"/>
              </a:solidFill>
              <a:cs typeface="Arial" panose="020B0604020202020204" pitchFamily="34" charset="0"/>
            </a:endParaRPr>
          </a:p>
        </p:txBody>
      </p:sp>
      <p:sp>
        <p:nvSpPr>
          <p:cNvPr id="16" name="Slide Number Placeholder 3">
            <a:extLst>
              <a:ext uri="{FF2B5EF4-FFF2-40B4-BE49-F238E27FC236}">
                <a16:creationId xmlns:a16="http://schemas.microsoft.com/office/drawing/2014/main" xmlns="" id="{3BE68B18-00C8-164B-87D7-5FD0F7434ED1}"/>
              </a:ext>
            </a:extLst>
          </p:cNvPr>
          <p:cNvSpPr txBox="1">
            <a:spLocks/>
          </p:cNvSpPr>
          <p:nvPr/>
        </p:nvSpPr>
        <p:spPr>
          <a:xfrm>
            <a:off x="11272904" y="5635847"/>
            <a:ext cx="230954" cy="220545"/>
          </a:xfrm>
          <a:prstGeom prst="rect">
            <a:avLst/>
          </a:prstGeom>
        </p:spPr>
        <p:txBody>
          <a:bodyPr vert="horz"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eaLnBrk="1" fontAlgn="auto" latinLnBrk="0" hangingPunct="1">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fld id="{86CB4B4D-7CA3-9044-876B-883B54F8677D}" type="slidenum">
              <a:rPr lang="en-US" smtClean="0"/>
              <a:pPr/>
              <a:t>9</a:t>
            </a:fld>
            <a:endParaRPr lang="en-US"/>
          </a:p>
        </p:txBody>
      </p:sp>
      <p:sp>
        <p:nvSpPr>
          <p:cNvPr id="28" name="TextBox 27">
            <a:extLst>
              <a:ext uri="{FF2B5EF4-FFF2-40B4-BE49-F238E27FC236}">
                <a16:creationId xmlns:a16="http://schemas.microsoft.com/office/drawing/2014/main" xmlns="" id="{398CE628-29B0-2C40-B8FC-1C1677F9B514}"/>
              </a:ext>
            </a:extLst>
          </p:cNvPr>
          <p:cNvSpPr txBox="1"/>
          <p:nvPr/>
        </p:nvSpPr>
        <p:spPr>
          <a:xfrm>
            <a:off x="539931" y="870685"/>
            <a:ext cx="152066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2000" b="1" kern="1200" dirty="0">
                <a:solidFill>
                  <a:srgbClr val="1F497D"/>
                </a:solidFill>
                <a:latin typeface="Calibri" panose="020F0502020204030204" pitchFamily="34" charset="0"/>
                <a:ea typeface="Arial Unicode MS" pitchFamily="34" charset="-128"/>
                <a:cs typeface="Calibri" panose="020F0502020204030204" pitchFamily="34" charset="0"/>
              </a:rPr>
              <a:t>2. Production</a:t>
            </a:r>
            <a:endParaRPr lang="en-US" sz="2000" b="1" i="1" kern="1200" dirty="0">
              <a:solidFill>
                <a:srgbClr val="1F497D"/>
              </a:solidFill>
              <a:latin typeface="Calibri" panose="020F0502020204030204" pitchFamily="34" charset="0"/>
              <a:ea typeface="Arial Unicode MS" pitchFamily="34" charset="-128"/>
              <a:cs typeface="Calibri" panose="020F0502020204030204" pitchFamily="34" charset="0"/>
            </a:endParaRPr>
          </a:p>
        </p:txBody>
      </p:sp>
      <p:sp>
        <p:nvSpPr>
          <p:cNvPr id="31" name="TextBox 30">
            <a:extLst>
              <a:ext uri="{FF2B5EF4-FFF2-40B4-BE49-F238E27FC236}">
                <a16:creationId xmlns:a16="http://schemas.microsoft.com/office/drawing/2014/main" xmlns="" id="{A550F855-6B5C-A744-A7E5-DA7BC49B042E}"/>
              </a:ext>
            </a:extLst>
          </p:cNvPr>
          <p:cNvSpPr txBox="1"/>
          <p:nvPr/>
        </p:nvSpPr>
        <p:spPr>
          <a:xfrm>
            <a:off x="539931" y="2123280"/>
            <a:ext cx="9179753" cy="29854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kumimoji="0" lang="en-US" sz="2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Multiphase</a:t>
            </a:r>
            <a:r>
              <a:rPr kumimoji="0" lang="en-US" sz="2000" b="0" i="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Helvetica"/>
              </a:rPr>
              <a:t> </a:t>
            </a:r>
            <a:r>
              <a:rPr kumimoji="0" lang="en-US" sz="2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fluids and emulsions</a:t>
            </a:r>
            <a:r>
              <a:rPr kumimoji="0" lang="en-US" sz="2000" b="0" i="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Helvetica"/>
              </a:rPr>
              <a:t> </a:t>
            </a:r>
            <a:r>
              <a:rPr lang="en-US" sz="2000" dirty="0">
                <a:latin typeface="Calibri" panose="020F0502020204030204" pitchFamily="34" charset="0"/>
                <a:cs typeface="Calibri" panose="020F0502020204030204" pitchFamily="34" charset="0"/>
              </a:rPr>
              <a:t>PVT data</a:t>
            </a: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endParaRPr lang="en-US" sz="1000" dirty="0">
              <a:latin typeface="Calibri" panose="020F0502020204030204" pitchFamily="34" charset="0"/>
              <a:cs typeface="Calibri" panose="020F0502020204030204" pitchFamily="34" charset="0"/>
            </a:endParaRP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lang="en-US" sz="2000" dirty="0">
                <a:latin typeface="Calibri" panose="020F0502020204030204" pitchFamily="34" charset="0"/>
                <a:cs typeface="Calibri" panose="020F0502020204030204" pitchFamily="34" charset="0"/>
              </a:rPr>
              <a:t>Analysis and modelling of flow assurance issues</a:t>
            </a: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endParaRPr lang="en-US" sz="1000" dirty="0">
              <a:latin typeface="Calibri" panose="020F0502020204030204" pitchFamily="34" charset="0"/>
              <a:cs typeface="Calibri" panose="020F0502020204030204" pitchFamily="34" charset="0"/>
            </a:endParaRP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r>
              <a:rPr lang="en-US" sz="2000" dirty="0">
                <a:latin typeface="Calibri" panose="020F0502020204030204" pitchFamily="34" charset="0"/>
                <a:cs typeface="Calibri" panose="020F0502020204030204" pitchFamily="34" charset="0"/>
              </a:rPr>
              <a:t>Integration of geophysical tools to existing core analysis and flow loop setup</a:t>
            </a:r>
          </a:p>
          <a:p>
            <a:pPr marL="285750" marR="0" indent="-285750" algn="l" defTabSz="914400" rtl="0" fontAlgn="auto" latinLnBrk="0" hangingPunct="0">
              <a:lnSpc>
                <a:spcPct val="100000"/>
              </a:lnSpc>
              <a:spcBef>
                <a:spcPts val="600"/>
              </a:spcBef>
              <a:spcAft>
                <a:spcPts val="0"/>
              </a:spcAft>
              <a:buClrTx/>
              <a:buSzTx/>
              <a:buFont typeface="Wingdings" pitchFamily="2" charset="2"/>
              <a:buChar char="ü"/>
              <a:tabLst/>
            </a:pPr>
            <a:endParaRPr lang="en-US" sz="2800" dirty="0">
              <a:latin typeface="Calibri" panose="020F0502020204030204" pitchFamily="34" charset="0"/>
              <a:cs typeface="Calibri" panose="020F0502020204030204" pitchFamily="34" charset="0"/>
            </a:endParaRPr>
          </a:p>
          <a:p>
            <a:pPr>
              <a:spcBef>
                <a:spcPts val="600"/>
              </a:spcBef>
            </a:pPr>
            <a:r>
              <a:rPr lang="en-US" sz="2000" u="sng" dirty="0">
                <a:latin typeface="Calibri" panose="020F0502020204030204" pitchFamily="34" charset="0"/>
                <a:cs typeface="Calibri" panose="020F0502020204030204" pitchFamily="34" charset="0"/>
              </a:rPr>
              <a:t>Application</a:t>
            </a:r>
            <a:r>
              <a:rPr lang="en-US" sz="2000" dirty="0">
                <a:latin typeface="Calibri" panose="020F0502020204030204" pitchFamily="34" charset="0"/>
                <a:cs typeface="Calibri" panose="020F0502020204030204" pitchFamily="34" charset="0"/>
              </a:rPr>
              <a:t>: To act as scientific advisor/contractor to oil companies &amp; the State/HHRM,</a:t>
            </a:r>
          </a:p>
          <a:p>
            <a:pPr>
              <a:spcBef>
                <a:spcPts val="600"/>
              </a:spcBef>
            </a:pPr>
            <a:r>
              <a:rPr lang="en-US" sz="2000" dirty="0">
                <a:latin typeface="Calibri" panose="020F0502020204030204" pitchFamily="34" charset="0"/>
                <a:cs typeface="Calibri" panose="020F0502020204030204" pitchFamily="34" charset="0"/>
              </a:rPr>
              <a:t>	       to carry out industrial projects (E &amp; P Divisions of IPR)</a:t>
            </a:r>
            <a:endParaRPr lang="el-GR" sz="20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xmlns="" id="{015C0020-B83C-AB4B-813E-E0EB3D9DB0F3}"/>
              </a:ext>
            </a:extLst>
          </p:cNvPr>
          <p:cNvSpPr txBox="1"/>
          <p:nvPr/>
        </p:nvSpPr>
        <p:spPr>
          <a:xfrm>
            <a:off x="539931" y="1512371"/>
            <a:ext cx="240065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2000" b="1" i="1" kern="1200" dirty="0">
                <a:solidFill>
                  <a:srgbClr val="1F497D"/>
                </a:solidFill>
                <a:latin typeface="Calibri" panose="020F0502020204030204" pitchFamily="34" charset="0"/>
                <a:ea typeface="Arial Unicode MS" pitchFamily="34" charset="-128"/>
                <a:cs typeface="Calibri" panose="020F0502020204030204" pitchFamily="34" charset="0"/>
              </a:rPr>
              <a:t>Directions of research</a:t>
            </a:r>
            <a:endParaRPr lang="en-US" sz="2000" b="1" kern="1200" dirty="0">
              <a:solidFill>
                <a:srgbClr val="1F497D"/>
              </a:solidFill>
              <a:latin typeface="Calibri" panose="020F0502020204030204" pitchFamily="34" charset="0"/>
              <a:ea typeface="Arial Unicode MS" pitchFamily="34" charset="-128"/>
              <a:cs typeface="Calibri" panose="020F0502020204030204" pitchFamily="34" charset="0"/>
            </a:endParaRPr>
          </a:p>
        </p:txBody>
      </p:sp>
      <p:grpSp>
        <p:nvGrpSpPr>
          <p:cNvPr id="18" name="Ομάδα 3">
            <a:extLst>
              <a:ext uri="{FF2B5EF4-FFF2-40B4-BE49-F238E27FC236}">
                <a16:creationId xmlns:a16="http://schemas.microsoft.com/office/drawing/2014/main" xmlns="" id="{B6F0F382-654B-49F8-9FEF-A374948E0109}"/>
              </a:ext>
            </a:extLst>
          </p:cNvPr>
          <p:cNvGrpSpPr/>
          <p:nvPr/>
        </p:nvGrpSpPr>
        <p:grpSpPr>
          <a:xfrm>
            <a:off x="9938509" y="5995145"/>
            <a:ext cx="2147475" cy="577933"/>
            <a:chOff x="8448525" y="5873107"/>
            <a:chExt cx="2147475" cy="577933"/>
          </a:xfrm>
        </p:grpSpPr>
        <p:pic>
          <p:nvPicPr>
            <p:cNvPr id="19" name="Εικόνα 5">
              <a:extLst>
                <a:ext uri="{FF2B5EF4-FFF2-40B4-BE49-F238E27FC236}">
                  <a16:creationId xmlns:a16="http://schemas.microsoft.com/office/drawing/2014/main" xmlns="" id="{8DDF772C-07C7-4E47-A3B4-A917C5C4FB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525" y="5873107"/>
              <a:ext cx="1750133" cy="398434"/>
            </a:xfrm>
            <a:prstGeom prst="rect">
              <a:avLst/>
            </a:prstGeom>
          </p:spPr>
        </p:pic>
        <p:sp>
          <p:nvSpPr>
            <p:cNvPr id="20" name="TextBox 19">
              <a:extLst>
                <a:ext uri="{FF2B5EF4-FFF2-40B4-BE49-F238E27FC236}">
                  <a16:creationId xmlns:a16="http://schemas.microsoft.com/office/drawing/2014/main" xmlns="" id="{023D0DF5-C2C9-4E98-A146-F74DFFD4074A}"/>
                </a:ext>
              </a:extLst>
            </p:cNvPr>
            <p:cNvSpPr txBox="1"/>
            <p:nvPr/>
          </p:nvSpPr>
          <p:spPr>
            <a:xfrm>
              <a:off x="8448525" y="6283330"/>
              <a:ext cx="2147475" cy="167710"/>
            </a:xfrm>
            <a:prstGeom prst="rect">
              <a:avLst/>
            </a:prstGeom>
            <a:noFill/>
          </p:spPr>
          <p:txBody>
            <a:bodyPr wrap="square" rtlCol="0">
              <a:spAutoFit/>
            </a:bodyPr>
            <a:lstStyle/>
            <a:p>
              <a:r>
                <a:rPr lang="en-US" sz="900" b="1" dirty="0">
                  <a:solidFill>
                    <a:schemeClr val="tx1">
                      <a:lumMod val="65000"/>
                      <a:lumOff val="35000"/>
                    </a:schemeClr>
                  </a:solidFill>
                </a:rPr>
                <a:t>FOUNDATION FOR RESEARCH AND TECHNOLOGY - HELLAS</a:t>
              </a:r>
            </a:p>
          </p:txBody>
        </p:sp>
      </p:grpSp>
      <p:pic>
        <p:nvPicPr>
          <p:cNvPr id="3" name="Picture 2">
            <a:extLst>
              <a:ext uri="{FF2B5EF4-FFF2-40B4-BE49-F238E27FC236}">
                <a16:creationId xmlns:a16="http://schemas.microsoft.com/office/drawing/2014/main" xmlns="" id="{4B13C00C-1958-4B40-B999-6100197B1A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92" t="20772" r="14738" b="14503"/>
          <a:stretch/>
        </p:blipFill>
        <p:spPr>
          <a:xfrm rot="10800000">
            <a:off x="9938506" y="847509"/>
            <a:ext cx="1750135" cy="1063682"/>
          </a:xfrm>
          <a:prstGeom prst="roundRect">
            <a:avLst/>
          </a:prstGeom>
        </p:spPr>
      </p:pic>
    </p:spTree>
    <p:extLst>
      <p:ext uri="{BB962C8B-B14F-4D97-AF65-F5344CB8AC3E}">
        <p14:creationId xmlns:p14="http://schemas.microsoft.com/office/powerpoint/2010/main" val="3552142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Oriel</Template>
  <TotalTime>2543</TotalTime>
  <Words>1573</Words>
  <Application>Microsoft Office PowerPoint</Application>
  <PresentationFormat>Προσαρμογή</PresentationFormat>
  <Paragraphs>176</Paragraphs>
  <Slides>13</Slides>
  <Notes>13</Notes>
  <HiddenSlides>0</HiddenSlides>
  <MMClips>0</MMClips>
  <ScaleCrop>false</ScaleCrop>
  <HeadingPairs>
    <vt:vector size="4" baseType="variant">
      <vt:variant>
        <vt:lpstr>Θέμα</vt:lpstr>
      </vt:variant>
      <vt:variant>
        <vt:i4>2</vt:i4>
      </vt:variant>
      <vt:variant>
        <vt:lpstr>Τίτλοι διαφανειών</vt:lpstr>
      </vt:variant>
      <vt:variant>
        <vt:i4>13</vt:i4>
      </vt:variant>
    </vt:vector>
  </HeadingPairs>
  <TitlesOfParts>
    <vt:vector size="15" baseType="lpstr">
      <vt:lpstr>Custom Design</vt:lpstr>
      <vt:lpstr>1_Custom Design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spybellas</dc:creator>
  <cp:lastModifiedBy>IPR Secretary</cp:lastModifiedBy>
  <cp:revision>308</cp:revision>
  <cp:lastPrinted>2020-10-01T10:53:52Z</cp:lastPrinted>
  <dcterms:modified xsi:type="dcterms:W3CDTF">2020-11-18T12:34:34Z</dcterms:modified>
</cp:coreProperties>
</file>